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8" r:id="rId3"/>
    <p:sldId id="268" r:id="rId4"/>
    <p:sldId id="269" r:id="rId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107" d="100"/>
          <a:sy n="107" d="100"/>
        </p:scale>
        <p:origin x="23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273E41-6411-4C94-BE84-561ED5190E8F}" type="datetimeFigureOut">
              <a:rPr lang="en-US" smtClean="0"/>
              <a:t>12/8/2016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69919A-3F79-4892-93A9-512FD3817F1D}" type="slidenum">
              <a:rPr lang="en-US" smtClean="0"/>
              <a:t>‹#›</a:t>
            </a:fld>
            <a:endParaRPr lang="en-US"/>
          </a:p>
        </p:txBody>
      </p:sp>
    </p:spTree>
    <p:extLst>
      <p:ext uri="{BB962C8B-B14F-4D97-AF65-F5344CB8AC3E}">
        <p14:creationId xmlns:p14="http://schemas.microsoft.com/office/powerpoint/2010/main" val="209026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1143000"/>
            <a:ext cx="231457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69919A-3F79-4892-93A9-512FD3817F1D}" type="slidenum">
              <a:rPr lang="en-US" smtClean="0"/>
              <a:t>1</a:t>
            </a:fld>
            <a:endParaRPr lang="en-US"/>
          </a:p>
        </p:txBody>
      </p:sp>
    </p:spTree>
    <p:extLst>
      <p:ext uri="{BB962C8B-B14F-4D97-AF65-F5344CB8AC3E}">
        <p14:creationId xmlns:p14="http://schemas.microsoft.com/office/powerpoint/2010/main" val="1068450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71713" y="1143000"/>
            <a:ext cx="231457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269919A-3F79-4892-93A9-512FD3817F1D}" type="slidenum">
              <a:rPr lang="en-US" smtClean="0"/>
              <a:t>4</a:t>
            </a:fld>
            <a:endParaRPr lang="en-US"/>
          </a:p>
        </p:txBody>
      </p:sp>
    </p:spTree>
    <p:extLst>
      <p:ext uri="{BB962C8B-B14F-4D97-AF65-F5344CB8AC3E}">
        <p14:creationId xmlns:p14="http://schemas.microsoft.com/office/powerpoint/2010/main" val="1711630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5"/>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883" indent="0" algn="ctr">
              <a:buNone/>
              <a:defRPr sz="1500"/>
            </a:lvl2pPr>
            <a:lvl3pPr marL="685766" indent="0" algn="ctr">
              <a:buNone/>
              <a:defRPr sz="1351"/>
            </a:lvl3pPr>
            <a:lvl4pPr marL="1028649" indent="0" algn="ctr">
              <a:buNone/>
              <a:defRPr sz="1200"/>
            </a:lvl4pPr>
            <a:lvl5pPr marL="1371532" indent="0" algn="ctr">
              <a:buNone/>
              <a:defRPr sz="1200"/>
            </a:lvl5pPr>
            <a:lvl6pPr marL="1714414" indent="0" algn="ctr">
              <a:buNone/>
              <a:defRPr sz="1200"/>
            </a:lvl6pPr>
            <a:lvl7pPr marL="2057297" indent="0" algn="ctr">
              <a:buNone/>
              <a:defRPr sz="1200"/>
            </a:lvl7pPr>
            <a:lvl8pPr marL="2400180" indent="0" algn="ctr">
              <a:buNone/>
              <a:defRPr sz="1200"/>
            </a:lvl8pPr>
            <a:lvl9pPr marL="2743063"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175456-82FB-4289-94C3-FC8C493BDDE3}"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887187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175456-82FB-4289-94C3-FC8C493BDDE3}"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377328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8" y="486836"/>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9" y="486836"/>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175456-82FB-4289-94C3-FC8C493BDDE3}"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085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175456-82FB-4289-94C3-FC8C493BDDE3}"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524137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8" y="2279656"/>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8" y="6119289"/>
            <a:ext cx="5915025" cy="2000249"/>
          </a:xfrm>
        </p:spPr>
        <p:txBody>
          <a:bodyPr/>
          <a:lstStyle>
            <a:lvl1pPr marL="0" indent="0">
              <a:buNone/>
              <a:defRPr sz="1800">
                <a:solidFill>
                  <a:schemeClr val="tx1"/>
                </a:solidFill>
              </a:defRPr>
            </a:lvl1pPr>
            <a:lvl2pPr marL="342883" indent="0">
              <a:buNone/>
              <a:defRPr sz="1500">
                <a:solidFill>
                  <a:schemeClr val="tx1">
                    <a:tint val="75000"/>
                  </a:schemeClr>
                </a:solidFill>
              </a:defRPr>
            </a:lvl2pPr>
            <a:lvl3pPr marL="685766" indent="0">
              <a:buNone/>
              <a:defRPr sz="1351">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4"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3"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175456-82FB-4289-94C3-FC8C493BDDE3}"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731400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175456-82FB-4289-94C3-FC8C493BDDE3}"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348680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8"/>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2"/>
            <a:ext cx="2901255" cy="1098549"/>
          </a:xfrm>
        </p:spPr>
        <p:txBody>
          <a:bodyPr anchor="b"/>
          <a:lstStyle>
            <a:lvl1pPr marL="0" indent="0">
              <a:buNone/>
              <a:defRPr sz="1800" b="1"/>
            </a:lvl1pPr>
            <a:lvl2pPr marL="342883" indent="0">
              <a:buNone/>
              <a:defRPr sz="1500" b="1"/>
            </a:lvl2pPr>
            <a:lvl3pPr marL="685766" indent="0">
              <a:buNone/>
              <a:defRPr sz="1351" b="1"/>
            </a:lvl3pPr>
            <a:lvl4pPr marL="1028649" indent="0">
              <a:buNone/>
              <a:defRPr sz="1200" b="1"/>
            </a:lvl4pPr>
            <a:lvl5pPr marL="1371532" indent="0">
              <a:buNone/>
              <a:defRPr sz="1200" b="1"/>
            </a:lvl5pPr>
            <a:lvl6pPr marL="1714414" indent="0">
              <a:buNone/>
              <a:defRPr sz="1200" b="1"/>
            </a:lvl6pPr>
            <a:lvl7pPr marL="2057297" indent="0">
              <a:buNone/>
              <a:defRPr sz="1200" b="1"/>
            </a:lvl7pPr>
            <a:lvl8pPr marL="2400180" indent="0">
              <a:buNone/>
              <a:defRPr sz="1200" b="1"/>
            </a:lvl8pPr>
            <a:lvl9pPr marL="2743063"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5" y="2241552"/>
            <a:ext cx="2915543" cy="1098549"/>
          </a:xfrm>
        </p:spPr>
        <p:txBody>
          <a:bodyPr anchor="b"/>
          <a:lstStyle>
            <a:lvl1pPr marL="0" indent="0">
              <a:buNone/>
              <a:defRPr sz="1800" b="1"/>
            </a:lvl1pPr>
            <a:lvl2pPr marL="342883" indent="0">
              <a:buNone/>
              <a:defRPr sz="1500" b="1"/>
            </a:lvl2pPr>
            <a:lvl3pPr marL="685766" indent="0">
              <a:buNone/>
              <a:defRPr sz="1351" b="1"/>
            </a:lvl3pPr>
            <a:lvl4pPr marL="1028649" indent="0">
              <a:buNone/>
              <a:defRPr sz="1200" b="1"/>
            </a:lvl4pPr>
            <a:lvl5pPr marL="1371532" indent="0">
              <a:buNone/>
              <a:defRPr sz="1200" b="1"/>
            </a:lvl5pPr>
            <a:lvl6pPr marL="1714414" indent="0">
              <a:buNone/>
              <a:defRPr sz="1200" b="1"/>
            </a:lvl6pPr>
            <a:lvl7pPr marL="2057297" indent="0">
              <a:buNone/>
              <a:defRPr sz="1200" b="1"/>
            </a:lvl7pPr>
            <a:lvl8pPr marL="2400180" indent="0">
              <a:buNone/>
              <a:defRPr sz="1200" b="1"/>
            </a:lvl8pPr>
            <a:lvl9pPr marL="2743063"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5"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175456-82FB-4289-94C3-FC8C493BDDE3}" type="datetimeFigureOut">
              <a:rPr lang="en-US" smtClean="0"/>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783884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175456-82FB-4289-94C3-FC8C493BDDE3}" type="datetimeFigureOut">
              <a:rPr lang="en-US" smtClean="0"/>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670592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175456-82FB-4289-94C3-FC8C493BDDE3}" type="datetimeFigureOut">
              <a:rPr lang="en-US" smtClean="0"/>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1798643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5" y="1316571"/>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883" indent="0">
              <a:buNone/>
              <a:defRPr sz="1051"/>
            </a:lvl2pPr>
            <a:lvl3pPr marL="685766" indent="0">
              <a:buNone/>
              <a:defRPr sz="900"/>
            </a:lvl3pPr>
            <a:lvl4pPr marL="1028649" indent="0">
              <a:buNone/>
              <a:defRPr sz="751"/>
            </a:lvl4pPr>
            <a:lvl5pPr marL="1371532" indent="0">
              <a:buNone/>
              <a:defRPr sz="751"/>
            </a:lvl5pPr>
            <a:lvl6pPr marL="1714414" indent="0">
              <a:buNone/>
              <a:defRPr sz="751"/>
            </a:lvl6pPr>
            <a:lvl7pPr marL="2057297" indent="0">
              <a:buNone/>
              <a:defRPr sz="751"/>
            </a:lvl7pPr>
            <a:lvl8pPr marL="2400180" indent="0">
              <a:buNone/>
              <a:defRPr sz="751"/>
            </a:lvl8pPr>
            <a:lvl9pPr marL="2743063" indent="0">
              <a:buNone/>
              <a:defRPr sz="751"/>
            </a:lvl9pPr>
          </a:lstStyle>
          <a:p>
            <a:pPr lvl="0"/>
            <a:r>
              <a:rPr lang="en-US"/>
              <a:t>Click to edit Master text styles</a:t>
            </a:r>
          </a:p>
        </p:txBody>
      </p:sp>
      <p:sp>
        <p:nvSpPr>
          <p:cNvPr id="5" name="Date Placeholder 4"/>
          <p:cNvSpPr>
            <a:spLocks noGrp="1"/>
          </p:cNvSpPr>
          <p:nvPr>
            <p:ph type="dt" sz="half" idx="10"/>
          </p:nvPr>
        </p:nvSpPr>
        <p:spPr/>
        <p:txBody>
          <a:bodyPr/>
          <a:lstStyle/>
          <a:p>
            <a:fld id="{71175456-82FB-4289-94C3-FC8C493BDDE3}"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1635917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5" y="1316571"/>
            <a:ext cx="3471863" cy="6498167"/>
          </a:xfrm>
        </p:spPr>
        <p:txBody>
          <a:bodyPr anchor="t"/>
          <a:lstStyle>
            <a:lvl1pPr marL="0" indent="0">
              <a:buNone/>
              <a:defRPr sz="2400"/>
            </a:lvl1pPr>
            <a:lvl2pPr marL="342883" indent="0">
              <a:buNone/>
              <a:defRPr sz="2100"/>
            </a:lvl2pPr>
            <a:lvl3pPr marL="685766" indent="0">
              <a:buNone/>
              <a:defRPr sz="1800"/>
            </a:lvl3pPr>
            <a:lvl4pPr marL="1028649" indent="0">
              <a:buNone/>
              <a:defRPr sz="1500"/>
            </a:lvl4pPr>
            <a:lvl5pPr marL="1371532" indent="0">
              <a:buNone/>
              <a:defRPr sz="1500"/>
            </a:lvl5pPr>
            <a:lvl6pPr marL="1714414" indent="0">
              <a:buNone/>
              <a:defRPr sz="1500"/>
            </a:lvl6pPr>
            <a:lvl7pPr marL="2057297" indent="0">
              <a:buNone/>
              <a:defRPr sz="1500"/>
            </a:lvl7pPr>
            <a:lvl8pPr marL="2400180" indent="0">
              <a:buNone/>
              <a:defRPr sz="1500"/>
            </a:lvl8pPr>
            <a:lvl9pPr marL="2743063"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883" indent="0">
              <a:buNone/>
              <a:defRPr sz="1051"/>
            </a:lvl2pPr>
            <a:lvl3pPr marL="685766" indent="0">
              <a:buNone/>
              <a:defRPr sz="900"/>
            </a:lvl3pPr>
            <a:lvl4pPr marL="1028649" indent="0">
              <a:buNone/>
              <a:defRPr sz="751"/>
            </a:lvl4pPr>
            <a:lvl5pPr marL="1371532" indent="0">
              <a:buNone/>
              <a:defRPr sz="751"/>
            </a:lvl5pPr>
            <a:lvl6pPr marL="1714414" indent="0">
              <a:buNone/>
              <a:defRPr sz="751"/>
            </a:lvl6pPr>
            <a:lvl7pPr marL="2057297" indent="0">
              <a:buNone/>
              <a:defRPr sz="751"/>
            </a:lvl7pPr>
            <a:lvl8pPr marL="2400180" indent="0">
              <a:buNone/>
              <a:defRPr sz="751"/>
            </a:lvl8pPr>
            <a:lvl9pPr marL="2743063" indent="0">
              <a:buNone/>
              <a:defRPr sz="751"/>
            </a:lvl9pPr>
          </a:lstStyle>
          <a:p>
            <a:pPr lvl="0"/>
            <a:r>
              <a:rPr lang="en-US"/>
              <a:t>Click to edit Master text styles</a:t>
            </a:r>
          </a:p>
        </p:txBody>
      </p:sp>
      <p:sp>
        <p:nvSpPr>
          <p:cNvPr id="5" name="Date Placeholder 4"/>
          <p:cNvSpPr>
            <a:spLocks noGrp="1"/>
          </p:cNvSpPr>
          <p:nvPr>
            <p:ph type="dt" sz="half" idx="10"/>
          </p:nvPr>
        </p:nvSpPr>
        <p:spPr/>
        <p:txBody>
          <a:bodyPr/>
          <a:lstStyle/>
          <a:p>
            <a:fld id="{71175456-82FB-4289-94C3-FC8C493BDDE3}"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B15607-E471-4EB8-BB2D-47FE7BB4A4DD}" type="slidenum">
              <a:rPr lang="en-US" smtClean="0"/>
              <a:t>‹#›</a:t>
            </a:fld>
            <a:endParaRPr lang="en-US"/>
          </a:p>
        </p:txBody>
      </p:sp>
    </p:spTree>
    <p:extLst>
      <p:ext uri="{BB962C8B-B14F-4D97-AF65-F5344CB8AC3E}">
        <p14:creationId xmlns:p14="http://schemas.microsoft.com/office/powerpoint/2010/main" val="2797859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8"/>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8"/>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1175456-82FB-4289-94C3-FC8C493BDDE3}" type="datetimeFigureOut">
              <a:rPr lang="en-US" smtClean="0"/>
              <a:t>12/8/2016</a:t>
            </a:fld>
            <a:endParaRPr lang="en-US"/>
          </a:p>
        </p:txBody>
      </p:sp>
      <p:sp>
        <p:nvSpPr>
          <p:cNvPr id="5" name="Footer Placeholder 4"/>
          <p:cNvSpPr>
            <a:spLocks noGrp="1"/>
          </p:cNvSpPr>
          <p:nvPr>
            <p:ph type="ftr" sz="quarter" idx="3"/>
          </p:nvPr>
        </p:nvSpPr>
        <p:spPr>
          <a:xfrm>
            <a:off x="2271713" y="8475138"/>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8"/>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AB15607-E471-4EB8-BB2D-47FE7BB4A4DD}" type="slidenum">
              <a:rPr lang="en-US" smtClean="0"/>
              <a:t>‹#›</a:t>
            </a:fld>
            <a:endParaRPr lang="en-US"/>
          </a:p>
        </p:txBody>
      </p:sp>
    </p:spTree>
    <p:extLst>
      <p:ext uri="{BB962C8B-B14F-4D97-AF65-F5344CB8AC3E}">
        <p14:creationId xmlns:p14="http://schemas.microsoft.com/office/powerpoint/2010/main" val="41942745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766"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2" indent="-171442" algn="l" defTabSz="685766" rtl="0" eaLnBrk="1" latinLnBrk="0" hangingPunct="1">
        <a:lnSpc>
          <a:spcPct val="90000"/>
        </a:lnSpc>
        <a:spcBef>
          <a:spcPts val="751"/>
        </a:spcBef>
        <a:buFont typeface="Arial" panose="020B0604020202020204" pitchFamily="34" charset="0"/>
        <a:buChar char="•"/>
        <a:defRPr sz="2100" kern="1200">
          <a:solidFill>
            <a:schemeClr val="tx1"/>
          </a:solidFill>
          <a:latin typeface="+mn-lt"/>
          <a:ea typeface="+mn-ea"/>
          <a:cs typeface="+mn-cs"/>
        </a:defRPr>
      </a:lvl1pPr>
      <a:lvl2pPr marL="514324" indent="-171442" algn="l" defTabSz="685766"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07" indent="-171442" algn="l" defTabSz="685766"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090"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4pPr>
      <a:lvl5pPr marL="1542973"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5pPr>
      <a:lvl6pPr marL="1885856"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04" indent="-171442" algn="l" defTabSz="685766"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66" rtl="0" eaLnBrk="1" latinLnBrk="0" hangingPunct="1">
        <a:defRPr sz="1351" kern="1200">
          <a:solidFill>
            <a:schemeClr val="tx1"/>
          </a:solidFill>
          <a:latin typeface="+mn-lt"/>
          <a:ea typeface="+mn-ea"/>
          <a:cs typeface="+mn-cs"/>
        </a:defRPr>
      </a:lvl1pPr>
      <a:lvl2pPr marL="342883" algn="l" defTabSz="685766" rtl="0" eaLnBrk="1" latinLnBrk="0" hangingPunct="1">
        <a:defRPr sz="1351" kern="1200">
          <a:solidFill>
            <a:schemeClr val="tx1"/>
          </a:solidFill>
          <a:latin typeface="+mn-lt"/>
          <a:ea typeface="+mn-ea"/>
          <a:cs typeface="+mn-cs"/>
        </a:defRPr>
      </a:lvl2pPr>
      <a:lvl3pPr marL="685766" algn="l" defTabSz="685766" rtl="0" eaLnBrk="1" latinLnBrk="0" hangingPunct="1">
        <a:defRPr sz="1351" kern="1200">
          <a:solidFill>
            <a:schemeClr val="tx1"/>
          </a:solidFill>
          <a:latin typeface="+mn-lt"/>
          <a:ea typeface="+mn-ea"/>
          <a:cs typeface="+mn-cs"/>
        </a:defRPr>
      </a:lvl3pPr>
      <a:lvl4pPr marL="1028649" algn="l" defTabSz="685766" rtl="0" eaLnBrk="1" latinLnBrk="0" hangingPunct="1">
        <a:defRPr sz="1351" kern="1200">
          <a:solidFill>
            <a:schemeClr val="tx1"/>
          </a:solidFill>
          <a:latin typeface="+mn-lt"/>
          <a:ea typeface="+mn-ea"/>
          <a:cs typeface="+mn-cs"/>
        </a:defRPr>
      </a:lvl4pPr>
      <a:lvl5pPr marL="1371532" algn="l" defTabSz="685766" rtl="0" eaLnBrk="1" latinLnBrk="0" hangingPunct="1">
        <a:defRPr sz="1351" kern="1200">
          <a:solidFill>
            <a:schemeClr val="tx1"/>
          </a:solidFill>
          <a:latin typeface="+mn-lt"/>
          <a:ea typeface="+mn-ea"/>
          <a:cs typeface="+mn-cs"/>
        </a:defRPr>
      </a:lvl5pPr>
      <a:lvl6pPr marL="1714414" algn="l" defTabSz="685766" rtl="0" eaLnBrk="1" latinLnBrk="0" hangingPunct="1">
        <a:defRPr sz="1351" kern="1200">
          <a:solidFill>
            <a:schemeClr val="tx1"/>
          </a:solidFill>
          <a:latin typeface="+mn-lt"/>
          <a:ea typeface="+mn-ea"/>
          <a:cs typeface="+mn-cs"/>
        </a:defRPr>
      </a:lvl6pPr>
      <a:lvl7pPr marL="2057297" algn="l" defTabSz="685766" rtl="0" eaLnBrk="1" latinLnBrk="0" hangingPunct="1">
        <a:defRPr sz="1351" kern="1200">
          <a:solidFill>
            <a:schemeClr val="tx1"/>
          </a:solidFill>
          <a:latin typeface="+mn-lt"/>
          <a:ea typeface="+mn-ea"/>
          <a:cs typeface="+mn-cs"/>
        </a:defRPr>
      </a:lvl7pPr>
      <a:lvl8pPr marL="2400180" algn="l" defTabSz="685766" rtl="0" eaLnBrk="1" latinLnBrk="0" hangingPunct="1">
        <a:defRPr sz="1351" kern="1200">
          <a:solidFill>
            <a:schemeClr val="tx1"/>
          </a:solidFill>
          <a:latin typeface="+mn-lt"/>
          <a:ea typeface="+mn-ea"/>
          <a:cs typeface="+mn-cs"/>
        </a:defRPr>
      </a:lvl8pPr>
      <a:lvl9pPr marL="2743063" algn="l" defTabSz="685766"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58496" y="4512714"/>
            <a:ext cx="5023104" cy="892552"/>
          </a:xfrm>
          <a:prstGeom prst="rect">
            <a:avLst/>
          </a:prstGeom>
          <a:noFill/>
        </p:spPr>
        <p:txBody>
          <a:bodyPr wrap="square" rtlCol="0">
            <a:spAutoFit/>
          </a:bodyPr>
          <a:lstStyle/>
          <a:p>
            <a:r>
              <a:rPr lang="en-US" sz="2400" dirty="0">
                <a:solidFill>
                  <a:srgbClr val="002060"/>
                </a:solidFill>
                <a:latin typeface="Arial" panose="020B0604020202020204" pitchFamily="34" charset="0"/>
                <a:cs typeface="Arial" panose="020B0604020202020204" pitchFamily="34" charset="0"/>
              </a:rPr>
              <a:t>Using Life Insurance to Pay for Long-Term Care</a:t>
            </a:r>
            <a:r>
              <a:rPr lang="en-US" sz="2800" b="1" dirty="0">
                <a:solidFill>
                  <a:srgbClr val="0070C0"/>
                </a:solidFill>
                <a:latin typeface="Arial" panose="020B0604020202020204" pitchFamily="34" charset="0"/>
                <a:cs typeface="Arial" panose="020B0604020202020204" pitchFamily="34" charset="0"/>
              </a:rPr>
              <a:t> | </a:t>
            </a:r>
            <a:r>
              <a:rPr lang="en-US" sz="2400" dirty="0">
                <a:solidFill>
                  <a:srgbClr val="00B0F0"/>
                </a:solidFill>
                <a:latin typeface="Arial" panose="020B0604020202020204" pitchFamily="34" charset="0"/>
                <a:cs typeface="Arial" panose="020B0604020202020204" pitchFamily="34" charset="0"/>
              </a:rPr>
              <a:t>Client Guide</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22091"/>
            <a:ext cx="6895542" cy="2691413"/>
          </a:xfrm>
          <a:prstGeom prst="rect">
            <a:avLst/>
          </a:prstGeom>
        </p:spPr>
      </p:pic>
      <p:cxnSp>
        <p:nvCxnSpPr>
          <p:cNvPr id="11" name="Straight Connector 10"/>
          <p:cNvCxnSpPr/>
          <p:nvPr/>
        </p:nvCxnSpPr>
        <p:spPr>
          <a:xfrm>
            <a:off x="0" y="1722091"/>
            <a:ext cx="6858000" cy="0"/>
          </a:xfrm>
          <a:prstGeom prst="line">
            <a:avLst/>
          </a:prstGeom>
          <a:ln w="698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4413504"/>
            <a:ext cx="6858000" cy="0"/>
          </a:xfrm>
          <a:prstGeom prst="line">
            <a:avLst/>
          </a:prstGeom>
          <a:ln w="69850">
            <a:solidFill>
              <a:srgbClr val="0070C0"/>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86346" y="275685"/>
            <a:ext cx="2794869" cy="764221"/>
          </a:xfrm>
          <a:prstGeom prst="rect">
            <a:avLst/>
          </a:prstGeom>
        </p:spPr>
      </p:pic>
      <p:sp>
        <p:nvSpPr>
          <p:cNvPr id="2" name="TextBox 1"/>
          <p:cNvSpPr txBox="1"/>
          <p:nvPr/>
        </p:nvSpPr>
        <p:spPr>
          <a:xfrm>
            <a:off x="4166251" y="8668512"/>
            <a:ext cx="2691749" cy="276999"/>
          </a:xfrm>
          <a:prstGeom prst="rect">
            <a:avLst/>
          </a:prstGeom>
          <a:noFill/>
        </p:spPr>
        <p:txBody>
          <a:bodyPr wrap="square" rtlCol="0">
            <a:spAutoFit/>
          </a:bodyPr>
          <a:lstStyle/>
          <a:p>
            <a:r>
              <a:rPr lang="en-US" sz="1200" dirty="0"/>
              <a:t>Page 1 of 4, see disclaimer on last page.</a:t>
            </a:r>
          </a:p>
        </p:txBody>
      </p:sp>
      <p:pic>
        <p:nvPicPr>
          <p:cNvPr id="13" name="Picture 12"/>
          <p:cNvPicPr>
            <a:picLocks noChangeAspect="1"/>
          </p:cNvPicPr>
          <p:nvPr/>
        </p:nvPicPr>
        <p:blipFill>
          <a:blip r:embed="rId5">
            <a:lum bright="70000" contrast="-70000"/>
            <a:extLst>
              <a:ext uri="{28A0092B-C50C-407E-A947-70E740481C1C}">
                <a14:useLocalDpi xmlns:a14="http://schemas.microsoft.com/office/drawing/2010/main" val="0"/>
              </a:ext>
            </a:extLst>
          </a:blip>
          <a:stretch>
            <a:fillRect/>
          </a:stretch>
        </p:blipFill>
        <p:spPr>
          <a:xfrm>
            <a:off x="4245706" y="6669023"/>
            <a:ext cx="2459893" cy="1967915"/>
          </a:xfrm>
          <a:prstGeom prst="rect">
            <a:avLst/>
          </a:prstGeom>
        </p:spPr>
      </p:pic>
    </p:spTree>
    <p:extLst>
      <p:ext uri="{BB962C8B-B14F-4D97-AF65-F5344CB8AC3E}">
        <p14:creationId xmlns:p14="http://schemas.microsoft.com/office/powerpoint/2010/main" val="3688430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80" y="287639"/>
            <a:ext cx="3416253" cy="865300"/>
          </a:xfrm>
        </p:spPr>
        <p:txBody>
          <a:bodyPr>
            <a:normAutofit/>
          </a:bodyPr>
          <a:lstStyle/>
          <a:p>
            <a:r>
              <a:rPr lang="en-US" sz="1800" dirty="0">
                <a:solidFill>
                  <a:srgbClr val="002060"/>
                </a:solidFill>
                <a:latin typeface="Arial" panose="020B0604020202020204" pitchFamily="34" charset="0"/>
                <a:cs typeface="Arial" panose="020B0604020202020204" pitchFamily="34" charset="0"/>
              </a:rPr>
              <a:t>Using Life Insurance to Pay for Long-Term Care</a:t>
            </a:r>
          </a:p>
        </p:txBody>
      </p:sp>
      <p:cxnSp>
        <p:nvCxnSpPr>
          <p:cNvPr id="6" name="Straight Connector 5"/>
          <p:cNvCxnSpPr/>
          <p:nvPr/>
        </p:nvCxnSpPr>
        <p:spPr>
          <a:xfrm flipV="1">
            <a:off x="198783" y="1262272"/>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14474" y="1411755"/>
            <a:ext cx="6275169" cy="7225183"/>
          </a:xfrm>
          <a:prstGeom prst="rect">
            <a:avLst/>
          </a:prstGeom>
          <a:noFill/>
        </p:spPr>
        <p:txBody>
          <a:bodyPr wrap="square" rtlCol="0">
            <a:spAutoFit/>
          </a:bodyPr>
          <a:lstStyle/>
          <a:p>
            <a:pPr algn="just"/>
            <a:r>
              <a:rPr lang="en-US" sz="1600" dirty="0">
                <a:solidFill>
                  <a:srgbClr val="C00000"/>
                </a:solidFill>
                <a:latin typeface="Arial" panose="020B0604020202020204" pitchFamily="34" charset="0"/>
                <a:cs typeface="Arial" panose="020B0604020202020204" pitchFamily="34" charset="0"/>
              </a:rPr>
              <a:t>If you're thinking about buying a stand-alone long-term care insurance (LTCI) policy, you might have another option. An increasing number of states are permitting the sale of long-term care hybrid products that allow you to obtain long-term care coverage with a special rider added on to your life insurance policy.</a:t>
            </a:r>
          </a:p>
          <a:p>
            <a:endParaRPr lang="en-US" sz="1400" b="1" dirty="0">
              <a:latin typeface="Arial" panose="020B0604020202020204" pitchFamily="34" charset="0"/>
              <a:cs typeface="Arial" panose="020B0604020202020204" pitchFamily="34" charset="0"/>
            </a:endParaRPr>
          </a:p>
          <a:p>
            <a:r>
              <a:rPr lang="en-US" sz="1400" b="1" dirty="0">
                <a:solidFill>
                  <a:srgbClr val="0070C0"/>
                </a:solidFill>
                <a:latin typeface="Arial" panose="020B0604020202020204" pitchFamily="34" charset="0"/>
                <a:cs typeface="Arial" panose="020B0604020202020204" pitchFamily="34" charset="0"/>
              </a:rPr>
              <a:t>How does it work?</a:t>
            </a:r>
          </a:p>
          <a:p>
            <a:endParaRPr lang="en-US" sz="14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When it comes to long-term care, you might be able to add an acceleration rider to your life insurance policy that will allow you to tap into (accelerate) your death benefit if you need long-term care during your life. For such a rider to take effect, most insurers require a prognosis of death within 12 months, and your benefits may be limited to a percentage of the face amount in your policy.</a:t>
            </a: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Of course, your death benefit will be reduced by the amount of benefits you receive. If your long-term care costs are high, you may eventually deplete your death benefit (assuming your policy allows it). This would negate the original purpose of your life insurance policy--to provide financially for your family members after your death.</a:t>
            </a:r>
          </a:p>
          <a:p>
            <a:endParaRPr lang="en-US" sz="1400" b="1" dirty="0">
              <a:latin typeface="Arial" panose="020B0604020202020204" pitchFamily="34" charset="0"/>
              <a:cs typeface="Arial" panose="020B0604020202020204" pitchFamily="34" charset="0"/>
            </a:endParaRPr>
          </a:p>
          <a:p>
            <a:r>
              <a:rPr lang="en-US" sz="1400" b="1" dirty="0">
                <a:solidFill>
                  <a:srgbClr val="0070C0"/>
                </a:solidFill>
                <a:latin typeface="Arial" panose="020B0604020202020204" pitchFamily="34" charset="0"/>
                <a:cs typeface="Arial" panose="020B0604020202020204" pitchFamily="34" charset="0"/>
              </a:rPr>
              <a:t>How do I get the funds?</a:t>
            </a:r>
          </a:p>
          <a:p>
            <a:endParaRPr lang="en-US" sz="14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The operation of long-term care riders can differ from company to company. For example, in some cases you'll be reimbursed for your long-term care expenses as they're incurred, up to the limit set by the rider. In other cases, you may receive a percentage of the death benefit each month, which you can then apply to your long-term care expenses. Before you purchase such a rider, make sure you understand exactly how you'll be reimbursed.</a:t>
            </a: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In addition, you'll want to know what triggers the prepayment of your death benefit that can be used for long-term care. For example, does simply needing home health care entitle you to benefits, or will you need to be chronically ill and unable to perform at least three activities of daily living to start receiving benefits?</a:t>
            </a:r>
          </a:p>
          <a:p>
            <a:endParaRPr lang="en-US" sz="1051" dirty="0">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6346" y="275685"/>
            <a:ext cx="2794869" cy="764221"/>
          </a:xfrm>
          <a:prstGeom prst="rect">
            <a:avLst/>
          </a:prstGeom>
        </p:spPr>
      </p:pic>
    </p:spTree>
    <p:extLst>
      <p:ext uri="{BB962C8B-B14F-4D97-AF65-F5344CB8AC3E}">
        <p14:creationId xmlns:p14="http://schemas.microsoft.com/office/powerpoint/2010/main" val="1004886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280" y="287639"/>
            <a:ext cx="3416253" cy="865300"/>
          </a:xfrm>
        </p:spPr>
        <p:txBody>
          <a:bodyPr>
            <a:normAutofit/>
          </a:bodyPr>
          <a:lstStyle/>
          <a:p>
            <a:r>
              <a:rPr lang="en-US" sz="1800" dirty="0">
                <a:solidFill>
                  <a:srgbClr val="002060"/>
                </a:solidFill>
                <a:latin typeface="Arial" panose="020B0604020202020204" pitchFamily="34" charset="0"/>
                <a:cs typeface="Arial" panose="020B0604020202020204" pitchFamily="34" charset="0"/>
              </a:rPr>
              <a:t>Using Life Insurance to Pay for Long-Term Care</a:t>
            </a:r>
          </a:p>
        </p:txBody>
      </p:sp>
      <p:cxnSp>
        <p:nvCxnSpPr>
          <p:cNvPr id="6" name="Straight Connector 5"/>
          <p:cNvCxnSpPr/>
          <p:nvPr/>
        </p:nvCxnSpPr>
        <p:spPr>
          <a:xfrm flipV="1">
            <a:off x="198783" y="1262272"/>
            <a:ext cx="6390860" cy="29817"/>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68820" y="1538410"/>
            <a:ext cx="6250785" cy="4539704"/>
          </a:xfrm>
          <a:prstGeom prst="rect">
            <a:avLst/>
          </a:prstGeom>
          <a:noFill/>
        </p:spPr>
        <p:txBody>
          <a:bodyPr wrap="square" rtlCol="0">
            <a:spAutoFit/>
          </a:bodyPr>
          <a:lstStyle/>
          <a:p>
            <a:r>
              <a:rPr lang="en-US" sz="1400" b="1" dirty="0">
                <a:solidFill>
                  <a:srgbClr val="0070C0"/>
                </a:solidFill>
                <a:latin typeface="Arial" panose="020B0604020202020204" pitchFamily="34" charset="0"/>
                <a:cs typeface="Arial" panose="020B0604020202020204" pitchFamily="34" charset="0"/>
              </a:rPr>
              <a:t>How do I decide if I should buy a long-term care rider or a separate</a:t>
            </a:r>
          </a:p>
          <a:p>
            <a:r>
              <a:rPr lang="en-US" sz="1400" b="1" dirty="0">
                <a:solidFill>
                  <a:srgbClr val="0070C0"/>
                </a:solidFill>
                <a:latin typeface="Arial" panose="020B0604020202020204" pitchFamily="34" charset="0"/>
                <a:cs typeface="Arial" panose="020B0604020202020204" pitchFamily="34" charset="0"/>
              </a:rPr>
              <a:t>long-term care insurance policy?</a:t>
            </a:r>
          </a:p>
          <a:p>
            <a:endParaRPr lang="en-US" sz="14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Opinions differ on whether an acceleration rider can be an adequate substitute for a separate LTCI policy. The answer depends in part on the size of your life insurance policy, the money you'll receive while the policy is in force to pay your long-term care costs, and how much long-term care is expected to cost at the time you'll need it.</a:t>
            </a: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If you do the math, you'll probably discover that an acceleration rider on your life insurance policy won't cover all of your long-term care expenses. In fact, it may give you a false sense of security that all of your needs will be met. And keep in mind that long-term care benefits you receive will reduce the policy's death benefit, possibly leaving little or nothing for your remaining family members.</a:t>
            </a:r>
          </a:p>
          <a:p>
            <a:pPr algn="just"/>
            <a:endParaRPr lang="en-US" sz="1300" dirty="0">
              <a:latin typeface="Arial" panose="020B0604020202020204" pitchFamily="34" charset="0"/>
              <a:cs typeface="Arial" panose="020B0604020202020204" pitchFamily="34" charset="0"/>
            </a:endParaRPr>
          </a:p>
          <a:p>
            <a:pPr algn="just"/>
            <a:r>
              <a:rPr lang="en-US" sz="1300" dirty="0">
                <a:latin typeface="Arial" panose="020B0604020202020204" pitchFamily="34" charset="0"/>
                <a:cs typeface="Arial" panose="020B0604020202020204" pitchFamily="34" charset="0"/>
              </a:rPr>
              <a:t>However, the premiums on a stand-alone LTCI policy can be very costly, depending on your current age, your health, and the benefits offered. If these costs make such a policy prohibitive, a long-term care rider on your insurance policy may be a plausible middle-ground solution. A rider can allow you to tap into funds in the future should you need long-term care (even if that means</a:t>
            </a:r>
          </a:p>
          <a:p>
            <a:pPr algn="just"/>
            <a:r>
              <a:rPr lang="en-US" sz="1300" dirty="0">
                <a:latin typeface="Arial" panose="020B0604020202020204" pitchFamily="34" charset="0"/>
                <a:cs typeface="Arial" panose="020B0604020202020204" pitchFamily="34" charset="0"/>
              </a:rPr>
              <a:t>less for your surviving loved ones). For help in assessing your personal situation, contact an insurance professional.</a:t>
            </a:r>
          </a:p>
        </p:txBody>
      </p:sp>
      <p:pic>
        <p:nvPicPr>
          <p:cNvPr id="3" name="Picture 2" descr="Long Term Care Insurance Basics | Providence Financial &amp; Insurance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3536" y="6169368"/>
            <a:ext cx="4297680" cy="2612034"/>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6346" y="275685"/>
            <a:ext cx="2794869" cy="764221"/>
          </a:xfrm>
          <a:prstGeom prst="rect">
            <a:avLst/>
          </a:prstGeom>
        </p:spPr>
      </p:pic>
    </p:spTree>
    <p:extLst>
      <p:ext uri="{BB962C8B-B14F-4D97-AF65-F5344CB8AC3E}">
        <p14:creationId xmlns:p14="http://schemas.microsoft.com/office/powerpoint/2010/main" val="2895805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1795447" y="4389120"/>
            <a:ext cx="4710503" cy="3768403"/>
          </a:xfrm>
          <a:prstGeom prst="rect">
            <a:avLst/>
          </a:prstGeom>
        </p:spPr>
      </p:pic>
      <p:sp>
        <p:nvSpPr>
          <p:cNvPr id="3" name="TextBox 2"/>
          <p:cNvSpPr txBox="1"/>
          <p:nvPr/>
        </p:nvSpPr>
        <p:spPr>
          <a:xfrm>
            <a:off x="426720" y="1060704"/>
            <a:ext cx="5974080" cy="3046988"/>
          </a:xfrm>
          <a:prstGeom prst="rect">
            <a:avLst/>
          </a:prstGeom>
          <a:noFill/>
        </p:spPr>
        <p:txBody>
          <a:bodyPr wrap="square" rtlCol="0">
            <a:spAutoFit/>
          </a:bodyPr>
          <a:lstStyle/>
          <a:p>
            <a:r>
              <a:rPr lang="en-US" b="1" dirty="0">
                <a:solidFill>
                  <a:srgbClr val="0070C0"/>
                </a:solidFill>
              </a:rPr>
              <a:t>Important Disclosures</a:t>
            </a:r>
          </a:p>
          <a:p>
            <a:endParaRPr lang="en-US" dirty="0"/>
          </a:p>
          <a:p>
            <a:pPr algn="just"/>
            <a:r>
              <a:rPr lang="en-US" sz="1200" dirty="0">
                <a:latin typeface="Arial" panose="020B0604020202020204" pitchFamily="34" charset="0"/>
                <a:cs typeface="Arial" panose="020B0604020202020204" pitchFamily="34" charset="0"/>
              </a:rPr>
              <a:t>Borden Hamman Insurance Marketing and AimcoR Group, LLC. do not provide investment, tax, or legal advice. The information presented here is not specific to any individual's personal circumstances.</a:t>
            </a:r>
          </a:p>
          <a:p>
            <a:pPr algn="just"/>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To the extent that this material concerns tax matters, it is not intended or written to be used, and cannot be used, by a taxpayer for the purpose of avoiding penalties that may be imposed by law. Each taxpayer should seek independent advice from a tax professional based on his or her individual circumstances.</a:t>
            </a:r>
          </a:p>
          <a:p>
            <a:pPr algn="just"/>
            <a:endParaRPr lang="en-US" sz="120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These materials are provided for general information and educational purposes based upon publicly available information from sources believed to be reliable—we cannot assure the accuracy or completeness of these materials. The information in these materials may change at any time and without notice.</a:t>
            </a:r>
            <a:endParaRPr lang="en-US"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86346" y="275685"/>
            <a:ext cx="2794869" cy="764221"/>
          </a:xfrm>
          <a:prstGeom prst="rect">
            <a:avLst/>
          </a:prstGeom>
        </p:spPr>
      </p:pic>
    </p:spTree>
    <p:extLst>
      <p:ext uri="{BB962C8B-B14F-4D97-AF65-F5344CB8AC3E}">
        <p14:creationId xmlns:p14="http://schemas.microsoft.com/office/powerpoint/2010/main" val="3434880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605</TotalTime>
  <Words>790</Words>
  <Application>Microsoft Office PowerPoint</Application>
  <PresentationFormat>On-screen Show (4:3)</PresentationFormat>
  <Paragraphs>35</Paragraphs>
  <Slides>4</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Using Life Insurance to Pay for Long-Term Care</vt:lpstr>
      <vt:lpstr>Using Life Insurance to Pay for Long-Term Care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mverbos</dc:creator>
  <cp:lastModifiedBy>Eric Owens</cp:lastModifiedBy>
  <cp:revision>31</cp:revision>
  <dcterms:created xsi:type="dcterms:W3CDTF">2016-02-09T16:03:09Z</dcterms:created>
  <dcterms:modified xsi:type="dcterms:W3CDTF">2016-12-08T15:11:46Z</dcterms:modified>
</cp:coreProperties>
</file>