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3" autoAdjust="0"/>
    <p:restoredTop sz="94660"/>
  </p:normalViewPr>
  <p:slideViewPr>
    <p:cSldViewPr snapToGrid="0">
      <p:cViewPr varScale="1">
        <p:scale>
          <a:sx n="107" d="100"/>
          <a:sy n="107" d="100"/>
        </p:scale>
        <p:origin x="2442"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5"/>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9" indent="0" algn="ctr">
              <a:buNone/>
              <a:defRPr sz="1125"/>
            </a:lvl2pPr>
            <a:lvl3pPr marL="514356" indent="0" algn="ctr">
              <a:buNone/>
              <a:defRPr sz="1013"/>
            </a:lvl3pPr>
            <a:lvl4pPr marL="771535" indent="0" algn="ctr">
              <a:buNone/>
              <a:defRPr sz="900"/>
            </a:lvl4pPr>
            <a:lvl5pPr marL="1028713" indent="0" algn="ctr">
              <a:buNone/>
              <a:defRPr sz="900"/>
            </a:lvl5pPr>
            <a:lvl6pPr marL="1285892" indent="0" algn="ctr">
              <a:buNone/>
              <a:defRPr sz="900"/>
            </a:lvl6pPr>
            <a:lvl7pPr marL="1543070" indent="0" algn="ctr">
              <a:buNone/>
              <a:defRPr sz="900"/>
            </a:lvl7pPr>
            <a:lvl8pPr marL="1800248" indent="0" algn="ctr">
              <a:buNone/>
              <a:defRPr sz="900"/>
            </a:lvl8pPr>
            <a:lvl9pPr marL="2057426"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015A8773-0055-49C4-A6C4-11D8B08B9627}"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972FA-5702-44A3-A127-F6C011ADC0B3}" type="slidenum">
              <a:rPr lang="en-US" smtClean="0"/>
              <a:t>‹#›</a:t>
            </a:fld>
            <a:endParaRPr lang="en-US"/>
          </a:p>
        </p:txBody>
      </p:sp>
    </p:spTree>
    <p:extLst>
      <p:ext uri="{BB962C8B-B14F-4D97-AF65-F5344CB8AC3E}">
        <p14:creationId xmlns:p14="http://schemas.microsoft.com/office/powerpoint/2010/main" val="507040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5A8773-0055-49C4-A6C4-11D8B08B9627}"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972FA-5702-44A3-A127-F6C011ADC0B3}" type="slidenum">
              <a:rPr lang="en-US" smtClean="0"/>
              <a:t>‹#›</a:t>
            </a:fld>
            <a:endParaRPr lang="en-US"/>
          </a:p>
        </p:txBody>
      </p:sp>
    </p:spTree>
    <p:extLst>
      <p:ext uri="{BB962C8B-B14F-4D97-AF65-F5344CB8AC3E}">
        <p14:creationId xmlns:p14="http://schemas.microsoft.com/office/powerpoint/2010/main" val="3862960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5"/>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5"/>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5A8773-0055-49C4-A6C4-11D8B08B9627}"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972FA-5702-44A3-A127-F6C011ADC0B3}" type="slidenum">
              <a:rPr lang="en-US" smtClean="0"/>
              <a:t>‹#›</a:t>
            </a:fld>
            <a:endParaRPr lang="en-US"/>
          </a:p>
        </p:txBody>
      </p:sp>
    </p:spTree>
    <p:extLst>
      <p:ext uri="{BB962C8B-B14F-4D97-AF65-F5344CB8AC3E}">
        <p14:creationId xmlns:p14="http://schemas.microsoft.com/office/powerpoint/2010/main" val="3101648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5A8773-0055-49C4-A6C4-11D8B08B9627}"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972FA-5702-44A3-A127-F6C011ADC0B3}" type="slidenum">
              <a:rPr lang="en-US" smtClean="0"/>
              <a:t>‹#›</a:t>
            </a:fld>
            <a:endParaRPr lang="en-US"/>
          </a:p>
        </p:txBody>
      </p:sp>
    </p:spTree>
    <p:extLst>
      <p:ext uri="{BB962C8B-B14F-4D97-AF65-F5344CB8AC3E}">
        <p14:creationId xmlns:p14="http://schemas.microsoft.com/office/powerpoint/2010/main" val="862541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7" y="2279654"/>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7" y="6119288"/>
            <a:ext cx="5915025" cy="2000249"/>
          </a:xfrm>
        </p:spPr>
        <p:txBody>
          <a:bodyPr/>
          <a:lstStyle>
            <a:lvl1pPr marL="0" indent="0">
              <a:buNone/>
              <a:defRPr sz="1350">
                <a:solidFill>
                  <a:schemeClr val="tx1">
                    <a:tint val="75000"/>
                  </a:schemeClr>
                </a:solidFill>
              </a:defRPr>
            </a:lvl1pPr>
            <a:lvl2pPr marL="257179" indent="0">
              <a:buNone/>
              <a:defRPr sz="1125">
                <a:solidFill>
                  <a:schemeClr val="tx1">
                    <a:tint val="75000"/>
                  </a:schemeClr>
                </a:solidFill>
              </a:defRPr>
            </a:lvl2pPr>
            <a:lvl3pPr marL="514356" indent="0">
              <a:buNone/>
              <a:defRPr sz="1013">
                <a:solidFill>
                  <a:schemeClr val="tx1">
                    <a:tint val="75000"/>
                  </a:schemeClr>
                </a:solidFill>
              </a:defRPr>
            </a:lvl3pPr>
            <a:lvl4pPr marL="771535" indent="0">
              <a:buNone/>
              <a:defRPr sz="900">
                <a:solidFill>
                  <a:schemeClr val="tx1">
                    <a:tint val="75000"/>
                  </a:schemeClr>
                </a:solidFill>
              </a:defRPr>
            </a:lvl4pPr>
            <a:lvl5pPr marL="1028713" indent="0">
              <a:buNone/>
              <a:defRPr sz="900">
                <a:solidFill>
                  <a:schemeClr val="tx1">
                    <a:tint val="75000"/>
                  </a:schemeClr>
                </a:solidFill>
              </a:defRPr>
            </a:lvl5pPr>
            <a:lvl6pPr marL="1285892" indent="0">
              <a:buNone/>
              <a:defRPr sz="900">
                <a:solidFill>
                  <a:schemeClr val="tx1">
                    <a:tint val="75000"/>
                  </a:schemeClr>
                </a:solidFill>
              </a:defRPr>
            </a:lvl6pPr>
            <a:lvl7pPr marL="1543070" indent="0">
              <a:buNone/>
              <a:defRPr sz="900">
                <a:solidFill>
                  <a:schemeClr val="tx1">
                    <a:tint val="75000"/>
                  </a:schemeClr>
                </a:solidFill>
              </a:defRPr>
            </a:lvl7pPr>
            <a:lvl8pPr marL="1800248" indent="0">
              <a:buNone/>
              <a:defRPr sz="900">
                <a:solidFill>
                  <a:schemeClr val="tx1">
                    <a:tint val="75000"/>
                  </a:schemeClr>
                </a:solidFill>
              </a:defRPr>
            </a:lvl8pPr>
            <a:lvl9pPr marL="2057426" indent="0">
              <a:buNone/>
              <a:defRPr sz="9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5A8773-0055-49C4-A6C4-11D8B08B9627}"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8972FA-5702-44A3-A127-F6C011ADC0B3}" type="slidenum">
              <a:rPr lang="en-US" smtClean="0"/>
              <a:t>‹#›</a:t>
            </a:fld>
            <a:endParaRPr lang="en-US"/>
          </a:p>
        </p:txBody>
      </p:sp>
    </p:spTree>
    <p:extLst>
      <p:ext uri="{BB962C8B-B14F-4D97-AF65-F5344CB8AC3E}">
        <p14:creationId xmlns:p14="http://schemas.microsoft.com/office/powerpoint/2010/main" val="1011867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15A8773-0055-49C4-A6C4-11D8B08B9627}" type="datetimeFigureOut">
              <a:rPr lang="en-US" smtClean="0"/>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8972FA-5702-44A3-A127-F6C011ADC0B3}" type="slidenum">
              <a:rPr lang="en-US" smtClean="0"/>
              <a:t>‹#›</a:t>
            </a:fld>
            <a:endParaRPr lang="en-US"/>
          </a:p>
        </p:txBody>
      </p:sp>
    </p:spTree>
    <p:extLst>
      <p:ext uri="{BB962C8B-B14F-4D97-AF65-F5344CB8AC3E}">
        <p14:creationId xmlns:p14="http://schemas.microsoft.com/office/powerpoint/2010/main" val="1023592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2" y="486837"/>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2"/>
            <a:ext cx="2901255" cy="1098549"/>
          </a:xfrm>
        </p:spPr>
        <p:txBody>
          <a:bodyPr anchor="b"/>
          <a:lstStyle>
            <a:lvl1pPr marL="0" indent="0">
              <a:buNone/>
              <a:defRPr sz="1350" b="1"/>
            </a:lvl1pPr>
            <a:lvl2pPr marL="257179" indent="0">
              <a:buNone/>
              <a:defRPr sz="1125" b="1"/>
            </a:lvl2pPr>
            <a:lvl3pPr marL="514356" indent="0">
              <a:buNone/>
              <a:defRPr sz="1013" b="1"/>
            </a:lvl3pPr>
            <a:lvl4pPr marL="771535" indent="0">
              <a:buNone/>
              <a:defRPr sz="900" b="1"/>
            </a:lvl4pPr>
            <a:lvl5pPr marL="1028713" indent="0">
              <a:buNone/>
              <a:defRPr sz="900" b="1"/>
            </a:lvl5pPr>
            <a:lvl6pPr marL="1285892" indent="0">
              <a:buNone/>
              <a:defRPr sz="900" b="1"/>
            </a:lvl6pPr>
            <a:lvl7pPr marL="1543070" indent="0">
              <a:buNone/>
              <a:defRPr sz="900" b="1"/>
            </a:lvl7pPr>
            <a:lvl8pPr marL="1800248" indent="0">
              <a:buNone/>
              <a:defRPr sz="900" b="1"/>
            </a:lvl8pPr>
            <a:lvl9pPr marL="2057426" indent="0">
              <a:buNone/>
              <a:defRPr sz="9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5" y="2241552"/>
            <a:ext cx="2915543" cy="1098549"/>
          </a:xfrm>
        </p:spPr>
        <p:txBody>
          <a:bodyPr anchor="b"/>
          <a:lstStyle>
            <a:lvl1pPr marL="0" indent="0">
              <a:buNone/>
              <a:defRPr sz="1350" b="1"/>
            </a:lvl1pPr>
            <a:lvl2pPr marL="257179" indent="0">
              <a:buNone/>
              <a:defRPr sz="1125" b="1"/>
            </a:lvl2pPr>
            <a:lvl3pPr marL="514356" indent="0">
              <a:buNone/>
              <a:defRPr sz="1013" b="1"/>
            </a:lvl3pPr>
            <a:lvl4pPr marL="771535" indent="0">
              <a:buNone/>
              <a:defRPr sz="900" b="1"/>
            </a:lvl4pPr>
            <a:lvl5pPr marL="1028713" indent="0">
              <a:buNone/>
              <a:defRPr sz="900" b="1"/>
            </a:lvl5pPr>
            <a:lvl6pPr marL="1285892" indent="0">
              <a:buNone/>
              <a:defRPr sz="900" b="1"/>
            </a:lvl6pPr>
            <a:lvl7pPr marL="1543070" indent="0">
              <a:buNone/>
              <a:defRPr sz="900" b="1"/>
            </a:lvl7pPr>
            <a:lvl8pPr marL="1800248" indent="0">
              <a:buNone/>
              <a:defRPr sz="900" b="1"/>
            </a:lvl8pPr>
            <a:lvl9pPr marL="2057426" indent="0">
              <a:buNone/>
              <a:defRPr sz="900" b="1"/>
            </a:lvl9pPr>
          </a:lstStyle>
          <a:p>
            <a:pPr lvl="0"/>
            <a:r>
              <a:rPr lang="en-US"/>
              <a:t>Edit Master text styles</a:t>
            </a:r>
          </a:p>
        </p:txBody>
      </p:sp>
      <p:sp>
        <p:nvSpPr>
          <p:cNvPr id="6" name="Content Placeholder 5"/>
          <p:cNvSpPr>
            <a:spLocks noGrp="1"/>
          </p:cNvSpPr>
          <p:nvPr>
            <p:ph sz="quarter" idx="4"/>
          </p:nvPr>
        </p:nvSpPr>
        <p:spPr>
          <a:xfrm>
            <a:off x="3471865"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15A8773-0055-49C4-A6C4-11D8B08B9627}" type="datetimeFigureOut">
              <a:rPr lang="en-US" smtClean="0"/>
              <a:t>12/8/2016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8972FA-5702-44A3-A127-F6C011ADC0B3}" type="slidenum">
              <a:rPr lang="en-US" smtClean="0"/>
              <a:t>‹#›</a:t>
            </a:fld>
            <a:endParaRPr lang="en-US"/>
          </a:p>
        </p:txBody>
      </p:sp>
    </p:spTree>
    <p:extLst>
      <p:ext uri="{BB962C8B-B14F-4D97-AF65-F5344CB8AC3E}">
        <p14:creationId xmlns:p14="http://schemas.microsoft.com/office/powerpoint/2010/main" val="3442245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15A8773-0055-49C4-A6C4-11D8B08B9627}" type="datetimeFigureOut">
              <a:rPr lang="en-US" smtClean="0"/>
              <a:t>12/8/2016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8972FA-5702-44A3-A127-F6C011ADC0B3}" type="slidenum">
              <a:rPr lang="en-US" smtClean="0"/>
              <a:t>‹#›</a:t>
            </a:fld>
            <a:endParaRPr lang="en-US"/>
          </a:p>
        </p:txBody>
      </p:sp>
    </p:spTree>
    <p:extLst>
      <p:ext uri="{BB962C8B-B14F-4D97-AF65-F5344CB8AC3E}">
        <p14:creationId xmlns:p14="http://schemas.microsoft.com/office/powerpoint/2010/main" val="1840084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5A8773-0055-49C4-A6C4-11D8B08B9627}" type="datetimeFigureOut">
              <a:rPr lang="en-US" smtClean="0"/>
              <a:t>12/8/2016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8972FA-5702-44A3-A127-F6C011ADC0B3}" type="slidenum">
              <a:rPr lang="en-US" smtClean="0"/>
              <a:t>‹#›</a:t>
            </a:fld>
            <a:endParaRPr lang="en-US"/>
          </a:p>
        </p:txBody>
      </p:sp>
    </p:spTree>
    <p:extLst>
      <p:ext uri="{BB962C8B-B14F-4D97-AF65-F5344CB8AC3E}">
        <p14:creationId xmlns:p14="http://schemas.microsoft.com/office/powerpoint/2010/main" val="748684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3"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4" y="1316570"/>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3" y="2743200"/>
            <a:ext cx="2211883" cy="5082117"/>
          </a:xfrm>
        </p:spPr>
        <p:txBody>
          <a:bodyPr/>
          <a:lstStyle>
            <a:lvl1pPr marL="0" indent="0">
              <a:buNone/>
              <a:defRPr sz="900"/>
            </a:lvl1pPr>
            <a:lvl2pPr marL="257179" indent="0">
              <a:buNone/>
              <a:defRPr sz="788"/>
            </a:lvl2pPr>
            <a:lvl3pPr marL="514356" indent="0">
              <a:buNone/>
              <a:defRPr sz="675"/>
            </a:lvl3pPr>
            <a:lvl4pPr marL="771535" indent="0">
              <a:buNone/>
              <a:defRPr sz="563"/>
            </a:lvl4pPr>
            <a:lvl5pPr marL="1028713" indent="0">
              <a:buNone/>
              <a:defRPr sz="563"/>
            </a:lvl5pPr>
            <a:lvl6pPr marL="1285892" indent="0">
              <a:buNone/>
              <a:defRPr sz="563"/>
            </a:lvl6pPr>
            <a:lvl7pPr marL="1543070" indent="0">
              <a:buNone/>
              <a:defRPr sz="563"/>
            </a:lvl7pPr>
            <a:lvl8pPr marL="1800248" indent="0">
              <a:buNone/>
              <a:defRPr sz="563"/>
            </a:lvl8pPr>
            <a:lvl9pPr marL="2057426"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015A8773-0055-49C4-A6C4-11D8B08B9627}" type="datetimeFigureOut">
              <a:rPr lang="en-US" smtClean="0"/>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8972FA-5702-44A3-A127-F6C011ADC0B3}" type="slidenum">
              <a:rPr lang="en-US" smtClean="0"/>
              <a:t>‹#›</a:t>
            </a:fld>
            <a:endParaRPr lang="en-US"/>
          </a:p>
        </p:txBody>
      </p:sp>
    </p:spTree>
    <p:extLst>
      <p:ext uri="{BB962C8B-B14F-4D97-AF65-F5344CB8AC3E}">
        <p14:creationId xmlns:p14="http://schemas.microsoft.com/office/powerpoint/2010/main" val="1826678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3"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4" y="1316570"/>
            <a:ext cx="3471863" cy="6498167"/>
          </a:xfrm>
        </p:spPr>
        <p:txBody>
          <a:bodyPr/>
          <a:lstStyle>
            <a:lvl1pPr marL="0" indent="0">
              <a:buNone/>
              <a:defRPr sz="1800"/>
            </a:lvl1pPr>
            <a:lvl2pPr marL="257179" indent="0">
              <a:buNone/>
              <a:defRPr sz="1575"/>
            </a:lvl2pPr>
            <a:lvl3pPr marL="514356" indent="0">
              <a:buNone/>
              <a:defRPr sz="1350"/>
            </a:lvl3pPr>
            <a:lvl4pPr marL="771535" indent="0">
              <a:buNone/>
              <a:defRPr sz="1125"/>
            </a:lvl4pPr>
            <a:lvl5pPr marL="1028713" indent="0">
              <a:buNone/>
              <a:defRPr sz="1125"/>
            </a:lvl5pPr>
            <a:lvl6pPr marL="1285892" indent="0">
              <a:buNone/>
              <a:defRPr sz="1125"/>
            </a:lvl6pPr>
            <a:lvl7pPr marL="1543070" indent="0">
              <a:buNone/>
              <a:defRPr sz="1125"/>
            </a:lvl7pPr>
            <a:lvl8pPr marL="1800248" indent="0">
              <a:buNone/>
              <a:defRPr sz="1125"/>
            </a:lvl8pPr>
            <a:lvl9pPr marL="2057426" indent="0">
              <a:buNone/>
              <a:defRPr sz="1125"/>
            </a:lvl9pPr>
          </a:lstStyle>
          <a:p>
            <a:endParaRPr lang="en-US"/>
          </a:p>
        </p:txBody>
      </p:sp>
      <p:sp>
        <p:nvSpPr>
          <p:cNvPr id="4" name="Text Placeholder 3"/>
          <p:cNvSpPr>
            <a:spLocks noGrp="1"/>
          </p:cNvSpPr>
          <p:nvPr>
            <p:ph type="body" sz="half" idx="2"/>
          </p:nvPr>
        </p:nvSpPr>
        <p:spPr>
          <a:xfrm>
            <a:off x="472383" y="2743200"/>
            <a:ext cx="2211883" cy="5082117"/>
          </a:xfrm>
        </p:spPr>
        <p:txBody>
          <a:bodyPr/>
          <a:lstStyle>
            <a:lvl1pPr marL="0" indent="0">
              <a:buNone/>
              <a:defRPr sz="900"/>
            </a:lvl1pPr>
            <a:lvl2pPr marL="257179" indent="0">
              <a:buNone/>
              <a:defRPr sz="788"/>
            </a:lvl2pPr>
            <a:lvl3pPr marL="514356" indent="0">
              <a:buNone/>
              <a:defRPr sz="675"/>
            </a:lvl3pPr>
            <a:lvl4pPr marL="771535" indent="0">
              <a:buNone/>
              <a:defRPr sz="563"/>
            </a:lvl4pPr>
            <a:lvl5pPr marL="1028713" indent="0">
              <a:buNone/>
              <a:defRPr sz="563"/>
            </a:lvl5pPr>
            <a:lvl6pPr marL="1285892" indent="0">
              <a:buNone/>
              <a:defRPr sz="563"/>
            </a:lvl6pPr>
            <a:lvl7pPr marL="1543070" indent="0">
              <a:buNone/>
              <a:defRPr sz="563"/>
            </a:lvl7pPr>
            <a:lvl8pPr marL="1800248" indent="0">
              <a:buNone/>
              <a:defRPr sz="563"/>
            </a:lvl8pPr>
            <a:lvl9pPr marL="2057426"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015A8773-0055-49C4-A6C4-11D8B08B9627}" type="datetimeFigureOut">
              <a:rPr lang="en-US" smtClean="0"/>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8972FA-5702-44A3-A127-F6C011ADC0B3}" type="slidenum">
              <a:rPr lang="en-US" smtClean="0"/>
              <a:t>‹#›</a:t>
            </a:fld>
            <a:endParaRPr lang="en-US"/>
          </a:p>
        </p:txBody>
      </p:sp>
    </p:spTree>
    <p:extLst>
      <p:ext uri="{BB962C8B-B14F-4D97-AF65-F5344CB8AC3E}">
        <p14:creationId xmlns:p14="http://schemas.microsoft.com/office/powerpoint/2010/main" val="3824966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9" y="486837"/>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9"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7"/>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015A8773-0055-49C4-A6C4-11D8B08B9627}" type="datetimeFigureOut">
              <a:rPr lang="en-US" smtClean="0"/>
              <a:t>12/8/2016</a:t>
            </a:fld>
            <a:endParaRPr lang="en-US"/>
          </a:p>
        </p:txBody>
      </p:sp>
      <p:sp>
        <p:nvSpPr>
          <p:cNvPr id="5" name="Footer Placeholder 4"/>
          <p:cNvSpPr>
            <a:spLocks noGrp="1"/>
          </p:cNvSpPr>
          <p:nvPr>
            <p:ph type="ftr" sz="quarter" idx="3"/>
          </p:nvPr>
        </p:nvSpPr>
        <p:spPr>
          <a:xfrm>
            <a:off x="2271714" y="8475137"/>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7"/>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2E8972FA-5702-44A3-A127-F6C011ADC0B3}" type="slidenum">
              <a:rPr lang="en-US" smtClean="0"/>
              <a:t>‹#›</a:t>
            </a:fld>
            <a:endParaRPr lang="en-US"/>
          </a:p>
        </p:txBody>
      </p:sp>
    </p:spTree>
    <p:extLst>
      <p:ext uri="{BB962C8B-B14F-4D97-AF65-F5344CB8AC3E}">
        <p14:creationId xmlns:p14="http://schemas.microsoft.com/office/powerpoint/2010/main" val="2373690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4356"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90" indent="-128590" algn="l" defTabSz="514356"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8" indent="-128590" algn="l" defTabSz="514356"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46" indent="-128590" algn="l" defTabSz="514356"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25" indent="-128590" algn="l" defTabSz="514356"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303" indent="-128590" algn="l" defTabSz="514356"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81" indent="-128590" algn="l" defTabSz="514356"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59" indent="-128590" algn="l" defTabSz="514356"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37" indent="-128590" algn="l" defTabSz="514356"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6015" indent="-128590" algn="l" defTabSz="514356"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6" rtl="0" eaLnBrk="1" latinLnBrk="0" hangingPunct="1">
        <a:defRPr sz="1013" kern="1200">
          <a:solidFill>
            <a:schemeClr val="tx1"/>
          </a:solidFill>
          <a:latin typeface="+mn-lt"/>
          <a:ea typeface="+mn-ea"/>
          <a:cs typeface="+mn-cs"/>
        </a:defRPr>
      </a:lvl1pPr>
      <a:lvl2pPr marL="257179" algn="l" defTabSz="514356" rtl="0" eaLnBrk="1" latinLnBrk="0" hangingPunct="1">
        <a:defRPr sz="1013" kern="1200">
          <a:solidFill>
            <a:schemeClr val="tx1"/>
          </a:solidFill>
          <a:latin typeface="+mn-lt"/>
          <a:ea typeface="+mn-ea"/>
          <a:cs typeface="+mn-cs"/>
        </a:defRPr>
      </a:lvl2pPr>
      <a:lvl3pPr marL="514356" algn="l" defTabSz="514356" rtl="0" eaLnBrk="1" latinLnBrk="0" hangingPunct="1">
        <a:defRPr sz="1013" kern="1200">
          <a:solidFill>
            <a:schemeClr val="tx1"/>
          </a:solidFill>
          <a:latin typeface="+mn-lt"/>
          <a:ea typeface="+mn-ea"/>
          <a:cs typeface="+mn-cs"/>
        </a:defRPr>
      </a:lvl3pPr>
      <a:lvl4pPr marL="771535" algn="l" defTabSz="514356" rtl="0" eaLnBrk="1" latinLnBrk="0" hangingPunct="1">
        <a:defRPr sz="1013" kern="1200">
          <a:solidFill>
            <a:schemeClr val="tx1"/>
          </a:solidFill>
          <a:latin typeface="+mn-lt"/>
          <a:ea typeface="+mn-ea"/>
          <a:cs typeface="+mn-cs"/>
        </a:defRPr>
      </a:lvl4pPr>
      <a:lvl5pPr marL="1028713" algn="l" defTabSz="514356" rtl="0" eaLnBrk="1" latinLnBrk="0" hangingPunct="1">
        <a:defRPr sz="1013" kern="1200">
          <a:solidFill>
            <a:schemeClr val="tx1"/>
          </a:solidFill>
          <a:latin typeface="+mn-lt"/>
          <a:ea typeface="+mn-ea"/>
          <a:cs typeface="+mn-cs"/>
        </a:defRPr>
      </a:lvl5pPr>
      <a:lvl6pPr marL="1285892" algn="l" defTabSz="514356" rtl="0" eaLnBrk="1" latinLnBrk="0" hangingPunct="1">
        <a:defRPr sz="1013" kern="1200">
          <a:solidFill>
            <a:schemeClr val="tx1"/>
          </a:solidFill>
          <a:latin typeface="+mn-lt"/>
          <a:ea typeface="+mn-ea"/>
          <a:cs typeface="+mn-cs"/>
        </a:defRPr>
      </a:lvl6pPr>
      <a:lvl7pPr marL="1543070" algn="l" defTabSz="514356" rtl="0" eaLnBrk="1" latinLnBrk="0" hangingPunct="1">
        <a:defRPr sz="1013" kern="1200">
          <a:solidFill>
            <a:schemeClr val="tx1"/>
          </a:solidFill>
          <a:latin typeface="+mn-lt"/>
          <a:ea typeface="+mn-ea"/>
          <a:cs typeface="+mn-cs"/>
        </a:defRPr>
      </a:lvl7pPr>
      <a:lvl8pPr marL="1800248" algn="l" defTabSz="514356" rtl="0" eaLnBrk="1" latinLnBrk="0" hangingPunct="1">
        <a:defRPr sz="1013" kern="1200">
          <a:solidFill>
            <a:schemeClr val="tx1"/>
          </a:solidFill>
          <a:latin typeface="+mn-lt"/>
          <a:ea typeface="+mn-ea"/>
          <a:cs typeface="+mn-cs"/>
        </a:defRPr>
      </a:lvl8pPr>
      <a:lvl9pPr marL="2057426" algn="l" defTabSz="514356"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280" y="287639"/>
            <a:ext cx="3416253" cy="865300"/>
          </a:xfrm>
        </p:spPr>
        <p:txBody>
          <a:bodyPr>
            <a:normAutofit/>
          </a:bodyPr>
          <a:lstStyle/>
          <a:p>
            <a:r>
              <a:rPr lang="en-US" sz="1400" b="1" dirty="0">
                <a:latin typeface="Century Gothic" panose="020B0502020202020204" pitchFamily="34" charset="0"/>
              </a:rPr>
              <a:t>The Power of Life Insurance</a:t>
            </a:r>
            <a:br>
              <a:rPr lang="en-US" sz="1400" b="1" dirty="0">
                <a:latin typeface="Century Gothic" panose="020B0502020202020204" pitchFamily="34" charset="0"/>
              </a:rPr>
            </a:br>
            <a:r>
              <a:rPr lang="en-US" sz="1400" dirty="0">
                <a:latin typeface="Century Gothic" panose="020B0502020202020204" pitchFamily="34" charset="0"/>
              </a:rPr>
              <a:t>The Impact of Tax-Free Death Benefit</a:t>
            </a:r>
            <a:endParaRPr lang="en-US" sz="1200" dirty="0">
              <a:latin typeface="Century Gothic" panose="020B0502020202020204" pitchFamily="34" charset="0"/>
            </a:endParaRPr>
          </a:p>
        </p:txBody>
      </p:sp>
      <p:cxnSp>
        <p:nvCxnSpPr>
          <p:cNvPr id="6" name="Straight Connector 5"/>
          <p:cNvCxnSpPr/>
          <p:nvPr/>
        </p:nvCxnSpPr>
        <p:spPr>
          <a:xfrm flipV="1">
            <a:off x="198783" y="1262272"/>
            <a:ext cx="6390860" cy="29817"/>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73326" y="1401420"/>
            <a:ext cx="6420679" cy="1438984"/>
          </a:xfrm>
          <a:prstGeom prst="rect">
            <a:avLst/>
          </a:prstGeom>
          <a:noFill/>
        </p:spPr>
        <p:txBody>
          <a:bodyPr wrap="square" rtlCol="0">
            <a:spAutoFit/>
          </a:bodyPr>
          <a:lstStyle/>
          <a:p>
            <a:r>
              <a:rPr lang="en-US" sz="1400" b="1" dirty="0">
                <a:solidFill>
                  <a:srgbClr val="002060"/>
                </a:solidFill>
                <a:latin typeface="Century Gothic" panose="020B0502020202020204" pitchFamily="34" charset="0"/>
              </a:rPr>
              <a:t>What is it?</a:t>
            </a:r>
          </a:p>
          <a:p>
            <a:r>
              <a:rPr lang="en-US" sz="1050" dirty="0">
                <a:latin typeface="Century Gothic" panose="020B0502020202020204" pitchFamily="34" charset="0"/>
              </a:rPr>
              <a:t>Life insurance death benefit proceeds are generally received on an income tax-free basis. If the life insurance policy is owned by an Irrevocable Life Insurance Trust, they can also be generally received </a:t>
            </a:r>
            <a:r>
              <a:rPr lang="en-US" sz="1050" b="1" dirty="0">
                <a:latin typeface="Century Gothic" panose="020B0502020202020204" pitchFamily="34" charset="0"/>
              </a:rPr>
              <a:t>estate tax-free.</a:t>
            </a:r>
            <a:endParaRPr lang="en-US" sz="1050" dirty="0">
              <a:latin typeface="Century Gothic" panose="020B0502020202020204" pitchFamily="34" charset="0"/>
            </a:endParaRPr>
          </a:p>
          <a:p>
            <a:endParaRPr lang="en-US" sz="1050" b="1" dirty="0">
              <a:latin typeface="Century Gothic" panose="020B0502020202020204" pitchFamily="34" charset="0"/>
            </a:endParaRPr>
          </a:p>
          <a:p>
            <a:r>
              <a:rPr lang="en-US" sz="1050" dirty="0">
                <a:latin typeface="Century Gothic" panose="020B0502020202020204" pitchFamily="34" charset="0"/>
              </a:rPr>
              <a:t>To </a:t>
            </a:r>
            <a:r>
              <a:rPr lang="en-US" sz="1050" b="1" dirty="0">
                <a:latin typeface="Century Gothic" panose="020B0502020202020204" pitchFamily="34" charset="0"/>
              </a:rPr>
              <a:t>match</a:t>
            </a:r>
            <a:r>
              <a:rPr lang="en-US" sz="1050" dirty="0">
                <a:latin typeface="Century Gothic" panose="020B0502020202020204" pitchFamily="34" charset="0"/>
              </a:rPr>
              <a:t> these results would </a:t>
            </a:r>
            <a:r>
              <a:rPr lang="en-US" sz="1050" b="1" dirty="0">
                <a:latin typeface="Century Gothic" panose="020B0502020202020204" pitchFamily="34" charset="0"/>
              </a:rPr>
              <a:t>require higher rate of return</a:t>
            </a:r>
            <a:r>
              <a:rPr lang="en-US" sz="1050" dirty="0">
                <a:latin typeface="Century Gothic" panose="020B0502020202020204" pitchFamily="34" charset="0"/>
              </a:rPr>
              <a:t> and possibly </a:t>
            </a:r>
            <a:r>
              <a:rPr lang="en-US" sz="1050" b="1" dirty="0">
                <a:latin typeface="Century Gothic" panose="020B0502020202020204" pitchFamily="34" charset="0"/>
              </a:rPr>
              <a:t>greater risk</a:t>
            </a:r>
            <a:r>
              <a:rPr lang="en-US" sz="1050" dirty="0">
                <a:latin typeface="Century Gothic" panose="020B0502020202020204" pitchFamily="34" charset="0"/>
              </a:rPr>
              <a:t> in an invest that would be subject to income taxes or estate taxes. </a:t>
            </a:r>
            <a:br>
              <a:rPr lang="en-US" sz="1200" b="1" dirty="0">
                <a:latin typeface="Century Gothic" panose="020B0502020202020204" pitchFamily="34" charset="0"/>
              </a:rPr>
            </a:br>
            <a:endParaRPr lang="en-US" sz="1051" dirty="0">
              <a:latin typeface="Century Gothic" panose="020B0502020202020204" pitchFamily="34" charset="0"/>
            </a:endParaRPr>
          </a:p>
        </p:txBody>
      </p:sp>
      <p:sp>
        <p:nvSpPr>
          <p:cNvPr id="10" name="TextBox 9"/>
          <p:cNvSpPr txBox="1"/>
          <p:nvPr/>
        </p:nvSpPr>
        <p:spPr>
          <a:xfrm>
            <a:off x="273327" y="2738923"/>
            <a:ext cx="2027583" cy="307777"/>
          </a:xfrm>
          <a:prstGeom prst="rect">
            <a:avLst/>
          </a:prstGeom>
          <a:noFill/>
        </p:spPr>
        <p:txBody>
          <a:bodyPr wrap="square" rtlCol="0">
            <a:spAutoFit/>
          </a:bodyPr>
          <a:lstStyle/>
          <a:p>
            <a:r>
              <a:rPr lang="en-US" sz="1400" b="1" dirty="0">
                <a:solidFill>
                  <a:srgbClr val="002060"/>
                </a:solidFill>
                <a:latin typeface="Century Gothic" panose="020B0502020202020204" pitchFamily="34" charset="0"/>
              </a:rPr>
              <a:t>How does it work?</a:t>
            </a:r>
          </a:p>
        </p:txBody>
      </p:sp>
      <p:sp>
        <p:nvSpPr>
          <p:cNvPr id="11" name="TextBox 10"/>
          <p:cNvSpPr txBox="1"/>
          <p:nvPr/>
        </p:nvSpPr>
        <p:spPr>
          <a:xfrm>
            <a:off x="1810178" y="8401356"/>
            <a:ext cx="4711147" cy="215444"/>
          </a:xfrm>
          <a:prstGeom prst="rect">
            <a:avLst/>
          </a:prstGeom>
          <a:noFill/>
        </p:spPr>
        <p:txBody>
          <a:bodyPr wrap="square" rtlCol="0">
            <a:spAutoFit/>
          </a:bodyPr>
          <a:lstStyle/>
          <a:p>
            <a:pPr algn="r"/>
            <a:r>
              <a:rPr lang="en-US" sz="800" dirty="0">
                <a:latin typeface="Century Gothic" panose="020B0502020202020204" pitchFamily="34" charset="0"/>
              </a:rPr>
              <a:t>Page 1 of 2</a:t>
            </a:r>
          </a:p>
        </p:txBody>
      </p:sp>
      <p:sp>
        <p:nvSpPr>
          <p:cNvPr id="5" name="Rectangle 4"/>
          <p:cNvSpPr/>
          <p:nvPr/>
        </p:nvSpPr>
        <p:spPr>
          <a:xfrm>
            <a:off x="342280" y="3327496"/>
            <a:ext cx="1410326" cy="97536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Client</a:t>
            </a:r>
          </a:p>
        </p:txBody>
      </p:sp>
      <p:sp>
        <p:nvSpPr>
          <p:cNvPr id="17" name="Rectangle 16"/>
          <p:cNvSpPr/>
          <p:nvPr/>
        </p:nvSpPr>
        <p:spPr>
          <a:xfrm>
            <a:off x="4132563" y="6278445"/>
            <a:ext cx="1683599" cy="10638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Life Insurance Company</a:t>
            </a:r>
          </a:p>
        </p:txBody>
      </p:sp>
      <p:sp>
        <p:nvSpPr>
          <p:cNvPr id="7" name="Flowchart: Manual Operation 6"/>
          <p:cNvSpPr/>
          <p:nvPr/>
        </p:nvSpPr>
        <p:spPr>
          <a:xfrm>
            <a:off x="3834398" y="3182556"/>
            <a:ext cx="2347290" cy="1844040"/>
          </a:xfrm>
          <a:prstGeom prst="flowChartManualOperation">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dirty="0">
                <a:latin typeface="Arial" panose="020B0604020202020204" pitchFamily="34" charset="0"/>
                <a:cs typeface="Arial" panose="020B0604020202020204" pitchFamily="34" charset="0"/>
              </a:rPr>
              <a:t>Irrevocable Life Insurance Trust (ILIT)</a:t>
            </a:r>
          </a:p>
        </p:txBody>
      </p:sp>
      <p:sp>
        <p:nvSpPr>
          <p:cNvPr id="18" name="Rectangle 17"/>
          <p:cNvSpPr/>
          <p:nvPr/>
        </p:nvSpPr>
        <p:spPr>
          <a:xfrm>
            <a:off x="312443" y="6446461"/>
            <a:ext cx="1410326" cy="97536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Heirs</a:t>
            </a:r>
          </a:p>
        </p:txBody>
      </p:sp>
      <p:cxnSp>
        <p:nvCxnSpPr>
          <p:cNvPr id="20" name="Straight Arrow Connector 19"/>
          <p:cNvCxnSpPr>
            <a:stCxn id="5" idx="3"/>
          </p:cNvCxnSpPr>
          <p:nvPr/>
        </p:nvCxnSpPr>
        <p:spPr>
          <a:xfrm flipV="1">
            <a:off x="1752606" y="3796844"/>
            <a:ext cx="2246370" cy="1833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5365058" y="5026596"/>
            <a:ext cx="21027" cy="125184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endCxn id="18" idx="3"/>
          </p:cNvCxnSpPr>
          <p:nvPr/>
        </p:nvCxnSpPr>
        <p:spPr>
          <a:xfrm flipH="1">
            <a:off x="1722769" y="5016680"/>
            <a:ext cx="2566970" cy="191746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V="1">
            <a:off x="4647003" y="5065770"/>
            <a:ext cx="6922" cy="121267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1810178" y="3581400"/>
            <a:ext cx="2188798" cy="246221"/>
          </a:xfrm>
          <a:prstGeom prst="rect">
            <a:avLst/>
          </a:prstGeom>
          <a:noFill/>
        </p:spPr>
        <p:txBody>
          <a:bodyPr wrap="square" rtlCol="0">
            <a:spAutoFit/>
          </a:bodyPr>
          <a:lstStyle/>
          <a:p>
            <a:pPr algn="ctr"/>
            <a:r>
              <a:rPr lang="en-US" sz="1000" dirty="0">
                <a:latin typeface="Arial" panose="020B0604020202020204" pitchFamily="34" charset="0"/>
                <a:cs typeface="Arial" panose="020B0604020202020204" pitchFamily="34" charset="0"/>
              </a:rPr>
              <a:t>Cash Gifts to Fund Premiums</a:t>
            </a:r>
          </a:p>
        </p:txBody>
      </p:sp>
      <p:sp>
        <p:nvSpPr>
          <p:cNvPr id="43" name="TextBox 42"/>
          <p:cNvSpPr txBox="1"/>
          <p:nvPr/>
        </p:nvSpPr>
        <p:spPr>
          <a:xfrm rot="19377362">
            <a:off x="1667769" y="5678618"/>
            <a:ext cx="2650897" cy="246221"/>
          </a:xfrm>
          <a:prstGeom prst="rect">
            <a:avLst/>
          </a:prstGeom>
          <a:noFill/>
        </p:spPr>
        <p:txBody>
          <a:bodyPr wrap="square" rtlCol="0">
            <a:spAutoFit/>
          </a:bodyPr>
          <a:lstStyle/>
          <a:p>
            <a:pPr algn="ctr"/>
            <a:r>
              <a:rPr lang="en-US" sz="1000" b="1" dirty="0">
                <a:latin typeface="Arial" panose="020B0604020202020204" pitchFamily="34" charset="0"/>
                <a:cs typeface="Arial" panose="020B0604020202020204" pitchFamily="34" charset="0"/>
              </a:rPr>
              <a:t>Trust Assets At Death</a:t>
            </a:r>
          </a:p>
        </p:txBody>
      </p:sp>
      <p:sp>
        <p:nvSpPr>
          <p:cNvPr id="45" name="TextBox 44"/>
          <p:cNvSpPr txBox="1"/>
          <p:nvPr/>
        </p:nvSpPr>
        <p:spPr>
          <a:xfrm>
            <a:off x="3914340" y="5388927"/>
            <a:ext cx="896821" cy="400110"/>
          </a:xfrm>
          <a:prstGeom prst="rect">
            <a:avLst/>
          </a:prstGeom>
          <a:noFill/>
        </p:spPr>
        <p:txBody>
          <a:bodyPr wrap="square" rtlCol="0">
            <a:spAutoFit/>
          </a:bodyPr>
          <a:lstStyle/>
          <a:p>
            <a:pPr algn="ctr"/>
            <a:r>
              <a:rPr lang="en-US" sz="1000" dirty="0">
                <a:latin typeface="Arial" panose="020B0604020202020204" pitchFamily="34" charset="0"/>
                <a:cs typeface="Arial" panose="020B0604020202020204" pitchFamily="34" charset="0"/>
              </a:rPr>
              <a:t>Death Benefit</a:t>
            </a:r>
          </a:p>
        </p:txBody>
      </p:sp>
      <p:sp>
        <p:nvSpPr>
          <p:cNvPr id="48" name="Rectangle 47"/>
          <p:cNvSpPr/>
          <p:nvPr/>
        </p:nvSpPr>
        <p:spPr>
          <a:xfrm>
            <a:off x="198783" y="8337560"/>
            <a:ext cx="5648861" cy="553998"/>
          </a:xfrm>
          <a:prstGeom prst="rect">
            <a:avLst/>
          </a:prstGeom>
        </p:spPr>
        <p:txBody>
          <a:bodyPr wrap="square">
            <a:spAutoFit/>
          </a:bodyPr>
          <a:lstStyle/>
          <a:p>
            <a:pPr algn="just"/>
            <a:r>
              <a:rPr lang="en-US" sz="600" dirty="0">
                <a:solidFill>
                  <a:schemeClr val="dk1"/>
                </a:solidFill>
                <a:latin typeface="Arial Narrow" panose="020B0606020202030204" pitchFamily="34" charset="0"/>
              </a:rPr>
              <a:t>Any information in this report should not be used in any actual transaction without the advice and guidance of a professional Tax Advisor and/or Attorney. Although the information contained here is presented in good faith, it is General in nature and may not be applicable to or suitable for the individual’s specific circumstances or needs and may require additional consideration of other matters.</a:t>
            </a:r>
            <a:r>
              <a:rPr lang="en-US" sz="600" dirty="0">
                <a:latin typeface="Arial Narrow" panose="020B0606020202030204" pitchFamily="34" charset="0"/>
              </a:rPr>
              <a:t> </a:t>
            </a:r>
            <a:r>
              <a:rPr lang="en-US" sz="600" dirty="0">
                <a:solidFill>
                  <a:schemeClr val="dk1"/>
                </a:solidFill>
                <a:latin typeface="Arial Narrow" panose="020B0606020202030204" pitchFamily="34" charset="0"/>
              </a:rPr>
              <a:t>This report is for informational purposes only. It does not constitute a contract or guarantee. Please refer to the insurance company full illustrations for complete details. Any information in this report should not be used in any actual transaction without the advice and guidance of a professional Tax Advisor and/or Attorney. Although the information contained here is presented in good faith, it is General in nature and may not be applicable to or suitable for the individual’s specific circumstances or needs and may require additional consideration of other matters.</a:t>
            </a:r>
            <a:r>
              <a:rPr lang="en-US" sz="600" dirty="0">
                <a:latin typeface="Arial Narrow" panose="020B0606020202030204" pitchFamily="34" charset="0"/>
              </a:rPr>
              <a:t> </a:t>
            </a:r>
          </a:p>
        </p:txBody>
      </p:sp>
      <p:sp>
        <p:nvSpPr>
          <p:cNvPr id="24" name="Rectangle 23"/>
          <p:cNvSpPr/>
          <p:nvPr/>
        </p:nvSpPr>
        <p:spPr>
          <a:xfrm>
            <a:off x="4289739" y="4084320"/>
            <a:ext cx="1416117" cy="524256"/>
          </a:xfrm>
          <a:prstGeom prst="rect">
            <a:avLst/>
          </a:prstGeom>
          <a:ln>
            <a:solidFill>
              <a:schemeClr val="tx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200" b="1" dirty="0">
                <a:solidFill>
                  <a:schemeClr val="tx1"/>
                </a:solidFill>
              </a:rPr>
              <a:t>Life Insurance Policy</a:t>
            </a:r>
          </a:p>
        </p:txBody>
      </p:sp>
      <p:sp>
        <p:nvSpPr>
          <p:cNvPr id="49" name="TextBox 48"/>
          <p:cNvSpPr txBox="1"/>
          <p:nvPr/>
        </p:nvSpPr>
        <p:spPr>
          <a:xfrm>
            <a:off x="5348821" y="5357029"/>
            <a:ext cx="896821" cy="400110"/>
          </a:xfrm>
          <a:prstGeom prst="rect">
            <a:avLst/>
          </a:prstGeom>
          <a:noFill/>
        </p:spPr>
        <p:txBody>
          <a:bodyPr wrap="square" rtlCol="0">
            <a:spAutoFit/>
          </a:bodyPr>
          <a:lstStyle/>
          <a:p>
            <a:pPr algn="ctr"/>
            <a:r>
              <a:rPr lang="en-US" sz="1000" dirty="0">
                <a:latin typeface="Arial" panose="020B0604020202020204" pitchFamily="34" charset="0"/>
                <a:cs typeface="Arial" panose="020B0604020202020204" pitchFamily="34" charset="0"/>
              </a:rPr>
              <a:t>Premium Payments</a:t>
            </a:r>
          </a:p>
        </p:txBody>
      </p:sp>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4560" y="382504"/>
            <a:ext cx="2794869" cy="764221"/>
          </a:xfrm>
          <a:prstGeom prst="rect">
            <a:avLst/>
          </a:prstGeom>
        </p:spPr>
      </p:pic>
    </p:spTree>
    <p:extLst>
      <p:ext uri="{BB962C8B-B14F-4D97-AF65-F5344CB8AC3E}">
        <p14:creationId xmlns:p14="http://schemas.microsoft.com/office/powerpoint/2010/main" val="902352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280" y="287639"/>
            <a:ext cx="3416253" cy="865300"/>
          </a:xfrm>
        </p:spPr>
        <p:txBody>
          <a:bodyPr>
            <a:normAutofit/>
          </a:bodyPr>
          <a:lstStyle/>
          <a:p>
            <a:r>
              <a:rPr lang="en-US" sz="1400" b="1" dirty="0">
                <a:latin typeface="Century Gothic" panose="020B0502020202020204" pitchFamily="34" charset="0"/>
              </a:rPr>
              <a:t>The Power of Life Insurance</a:t>
            </a:r>
            <a:br>
              <a:rPr lang="en-US" sz="1400" b="1" dirty="0">
                <a:latin typeface="Century Gothic" panose="020B0502020202020204" pitchFamily="34" charset="0"/>
              </a:rPr>
            </a:br>
            <a:r>
              <a:rPr lang="en-US" sz="1400" dirty="0">
                <a:latin typeface="Century Gothic" panose="020B0502020202020204" pitchFamily="34" charset="0"/>
              </a:rPr>
              <a:t>The Impact of Tax-Free Death Benefit</a:t>
            </a:r>
            <a:endParaRPr lang="en-US" sz="1200" dirty="0">
              <a:latin typeface="Century Gothic" panose="020B0502020202020204" pitchFamily="34" charset="0"/>
            </a:endParaRPr>
          </a:p>
        </p:txBody>
      </p:sp>
      <p:cxnSp>
        <p:nvCxnSpPr>
          <p:cNvPr id="6" name="Straight Connector 5"/>
          <p:cNvCxnSpPr/>
          <p:nvPr/>
        </p:nvCxnSpPr>
        <p:spPr>
          <a:xfrm flipV="1">
            <a:off x="198783" y="1262272"/>
            <a:ext cx="6390860" cy="29817"/>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734878" y="8480709"/>
            <a:ext cx="854765" cy="215444"/>
          </a:xfrm>
          <a:prstGeom prst="rect">
            <a:avLst/>
          </a:prstGeom>
          <a:noFill/>
        </p:spPr>
        <p:txBody>
          <a:bodyPr wrap="square" rtlCol="0">
            <a:spAutoFit/>
          </a:bodyPr>
          <a:lstStyle/>
          <a:p>
            <a:r>
              <a:rPr lang="en-US" sz="800" dirty="0">
                <a:latin typeface="Century Gothic" panose="020B0502020202020204" pitchFamily="34" charset="0"/>
              </a:rPr>
              <a:t>Page 2 of 2</a:t>
            </a:r>
          </a:p>
        </p:txBody>
      </p:sp>
      <p:sp>
        <p:nvSpPr>
          <p:cNvPr id="16" name="TextBox 15"/>
          <p:cNvSpPr txBox="1"/>
          <p:nvPr/>
        </p:nvSpPr>
        <p:spPr>
          <a:xfrm>
            <a:off x="198783" y="8577258"/>
            <a:ext cx="4711147" cy="338554"/>
          </a:xfrm>
          <a:prstGeom prst="rect">
            <a:avLst/>
          </a:prstGeom>
          <a:noFill/>
        </p:spPr>
        <p:txBody>
          <a:bodyPr wrap="square" rtlCol="0">
            <a:spAutoFit/>
          </a:bodyPr>
          <a:lstStyle/>
          <a:p>
            <a:r>
              <a:rPr lang="en-US" sz="800" dirty="0">
                <a:latin typeface="Century Gothic" panose="020B0502020202020204" pitchFamily="34" charset="0"/>
              </a:rPr>
              <a:t>Guarantees are based on the claims paying ability of the issuing insurance company</a:t>
            </a:r>
          </a:p>
          <a:p>
            <a:r>
              <a:rPr lang="en-US" sz="800" dirty="0"/>
              <a:t>For illustrative purposes only, does not reflect an actual life insurance policy.</a:t>
            </a:r>
            <a:endParaRPr lang="en-US" sz="800" dirty="0">
              <a:latin typeface="Century Gothic" panose="020B0502020202020204" pitchFamily="34" charset="0"/>
            </a:endParaRPr>
          </a:p>
        </p:txBody>
      </p:sp>
      <p:sp>
        <p:nvSpPr>
          <p:cNvPr id="18" name="TextBox 17"/>
          <p:cNvSpPr txBox="1"/>
          <p:nvPr/>
        </p:nvSpPr>
        <p:spPr>
          <a:xfrm>
            <a:off x="273325" y="1340924"/>
            <a:ext cx="6420679" cy="761875"/>
          </a:xfrm>
          <a:prstGeom prst="rect">
            <a:avLst/>
          </a:prstGeom>
          <a:noFill/>
        </p:spPr>
        <p:txBody>
          <a:bodyPr wrap="square" rtlCol="0">
            <a:spAutoFit/>
          </a:bodyPr>
          <a:lstStyle/>
          <a:p>
            <a:r>
              <a:rPr lang="en-US" sz="1100" b="1" dirty="0">
                <a:latin typeface="Century Gothic" panose="020B0502020202020204" pitchFamily="34" charset="0"/>
              </a:rPr>
              <a:t>Male 60, Preferred Nonsmoker, Female 60, Preferred Nonsmoker. Guaranteed SUL. 60 Premium Payment(s). State of PA. Death Benefit Guaranteed to Age 120. Guaranteed crediting rate of 3.0%</a:t>
            </a:r>
            <a:br>
              <a:rPr lang="en-US" sz="1200" b="1" dirty="0">
                <a:latin typeface="Century Gothic" panose="020B0502020202020204" pitchFamily="34" charset="0"/>
              </a:rPr>
            </a:br>
            <a:endParaRPr lang="en-US" sz="1051" dirty="0">
              <a:latin typeface="Century Gothic" panose="020B0502020202020204" pitchFamily="34" charset="0"/>
            </a:endParaRPr>
          </a:p>
        </p:txBody>
      </p:sp>
      <p:sp>
        <p:nvSpPr>
          <p:cNvPr id="3" name="TextBox 2"/>
          <p:cNvSpPr txBox="1"/>
          <p:nvPr/>
        </p:nvSpPr>
        <p:spPr>
          <a:xfrm>
            <a:off x="926592" y="1961905"/>
            <a:ext cx="1255776" cy="523220"/>
          </a:xfrm>
          <a:prstGeom prst="rect">
            <a:avLst/>
          </a:prstGeom>
          <a:noFill/>
        </p:spPr>
        <p:txBody>
          <a:bodyPr wrap="square" rtlCol="0">
            <a:spAutoFit/>
          </a:bodyPr>
          <a:lstStyle/>
          <a:p>
            <a:pPr algn="ctr"/>
            <a:r>
              <a:rPr lang="en-US" sz="1400" u="sng" dirty="0">
                <a:solidFill>
                  <a:srgbClr val="C00000"/>
                </a:solidFill>
              </a:rPr>
              <a:t>You Pay</a:t>
            </a:r>
          </a:p>
          <a:p>
            <a:pPr algn="ctr"/>
            <a:r>
              <a:rPr lang="en-US" sz="1400" dirty="0"/>
              <a:t>$9,862</a:t>
            </a:r>
          </a:p>
        </p:txBody>
      </p:sp>
      <p:sp>
        <p:nvSpPr>
          <p:cNvPr id="20" name="TextBox 19"/>
          <p:cNvSpPr txBox="1"/>
          <p:nvPr/>
        </p:nvSpPr>
        <p:spPr>
          <a:xfrm>
            <a:off x="4479102" y="1961905"/>
            <a:ext cx="1255776" cy="523220"/>
          </a:xfrm>
          <a:prstGeom prst="rect">
            <a:avLst/>
          </a:prstGeom>
          <a:noFill/>
        </p:spPr>
        <p:txBody>
          <a:bodyPr wrap="square" rtlCol="0">
            <a:spAutoFit/>
          </a:bodyPr>
          <a:lstStyle/>
          <a:p>
            <a:pPr algn="ctr"/>
            <a:r>
              <a:rPr lang="en-US" sz="1400" u="sng" dirty="0">
                <a:solidFill>
                  <a:srgbClr val="C00000"/>
                </a:solidFill>
              </a:rPr>
              <a:t>Heirs Receive</a:t>
            </a:r>
          </a:p>
          <a:p>
            <a:pPr algn="ctr"/>
            <a:r>
              <a:rPr lang="en-US" sz="1400" dirty="0"/>
              <a:t>$1,000,000</a:t>
            </a:r>
          </a:p>
        </p:txBody>
      </p:sp>
      <p:sp>
        <p:nvSpPr>
          <p:cNvPr id="5" name="Rectangle 4"/>
          <p:cNvSpPr/>
          <p:nvPr/>
        </p:nvSpPr>
        <p:spPr>
          <a:xfrm>
            <a:off x="1024128" y="2485125"/>
            <a:ext cx="1060704" cy="607986"/>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Annual Premium</a:t>
            </a:r>
          </a:p>
        </p:txBody>
      </p:sp>
      <p:sp>
        <p:nvSpPr>
          <p:cNvPr id="21" name="Rectangle 20"/>
          <p:cNvSpPr/>
          <p:nvPr/>
        </p:nvSpPr>
        <p:spPr>
          <a:xfrm>
            <a:off x="4576638" y="2485125"/>
            <a:ext cx="1060704" cy="607986"/>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t>Death </a:t>
            </a:r>
          </a:p>
          <a:p>
            <a:pPr algn="ctr"/>
            <a:r>
              <a:rPr lang="en-US" sz="1200" b="1" dirty="0"/>
              <a:t>Benefit</a:t>
            </a:r>
          </a:p>
        </p:txBody>
      </p:sp>
      <p:cxnSp>
        <p:nvCxnSpPr>
          <p:cNvPr id="22" name="Straight Arrow Connector 21"/>
          <p:cNvCxnSpPr>
            <a:stCxn id="5" idx="3"/>
            <a:endCxn id="21" idx="1"/>
          </p:cNvCxnSpPr>
          <p:nvPr/>
        </p:nvCxnSpPr>
        <p:spPr>
          <a:xfrm>
            <a:off x="2084832" y="2789118"/>
            <a:ext cx="2491806"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084832" y="2573674"/>
            <a:ext cx="2491806" cy="215444"/>
          </a:xfrm>
          <a:prstGeom prst="rect">
            <a:avLst/>
          </a:prstGeom>
          <a:noFill/>
        </p:spPr>
        <p:txBody>
          <a:bodyPr wrap="square" rtlCol="0">
            <a:spAutoFit/>
          </a:bodyPr>
          <a:lstStyle/>
          <a:p>
            <a:pPr algn="ctr"/>
            <a:r>
              <a:rPr lang="en-US" sz="800" b="1" dirty="0">
                <a:latin typeface="Arial" panose="020B0604020202020204" pitchFamily="34" charset="0"/>
                <a:cs typeface="Arial" panose="020B0604020202020204" pitchFamily="34" charset="0"/>
              </a:rPr>
              <a:t>Annual Premium Payment Made Over 60 </a:t>
            </a:r>
            <a:r>
              <a:rPr lang="en-US" sz="800" b="1" dirty="0" err="1">
                <a:latin typeface="Arial" panose="020B0604020202020204" pitchFamily="34" charset="0"/>
                <a:cs typeface="Arial" panose="020B0604020202020204" pitchFamily="34" charset="0"/>
              </a:rPr>
              <a:t>Yr</a:t>
            </a:r>
            <a:r>
              <a:rPr lang="en-US" sz="800" b="1" dirty="0">
                <a:latin typeface="Arial" panose="020B0604020202020204" pitchFamily="34" charset="0"/>
                <a:cs typeface="Arial" panose="020B0604020202020204" pitchFamily="34" charset="0"/>
              </a:rPr>
              <a:t>(s)</a:t>
            </a:r>
          </a:p>
        </p:txBody>
      </p:sp>
      <p:graphicFrame>
        <p:nvGraphicFramePr>
          <p:cNvPr id="24" name="Table 23"/>
          <p:cNvGraphicFramePr>
            <a:graphicFrameLocks noGrp="1"/>
          </p:cNvGraphicFramePr>
          <p:nvPr>
            <p:extLst>
              <p:ext uri="{D42A27DB-BD31-4B8C-83A1-F6EECF244321}">
                <p14:modId xmlns:p14="http://schemas.microsoft.com/office/powerpoint/2010/main" val="501293590"/>
              </p:ext>
            </p:extLst>
          </p:nvPr>
        </p:nvGraphicFramePr>
        <p:xfrm>
          <a:off x="1036320" y="3246998"/>
          <a:ext cx="4572000" cy="983236"/>
        </p:xfrm>
        <a:graphic>
          <a:graphicData uri="http://schemas.openxmlformats.org/drawingml/2006/table">
            <a:tbl>
              <a:tblPr firstRow="1" bandRow="1">
                <a:tableStyleId>{073A0DAA-6AF3-43AB-8588-CEC1D06C72B9}</a:tableStyleId>
              </a:tblPr>
              <a:tblGrid>
                <a:gridCol w="1524000">
                  <a:extLst>
                    <a:ext uri="{9D8B030D-6E8A-4147-A177-3AD203B41FA5}">
                      <a16:colId xmlns:a16="http://schemas.microsoft.com/office/drawing/2014/main" val="885811266"/>
                    </a:ext>
                  </a:extLst>
                </a:gridCol>
                <a:gridCol w="1524000">
                  <a:extLst>
                    <a:ext uri="{9D8B030D-6E8A-4147-A177-3AD203B41FA5}">
                      <a16:colId xmlns:a16="http://schemas.microsoft.com/office/drawing/2014/main" val="518579227"/>
                    </a:ext>
                  </a:extLst>
                </a:gridCol>
                <a:gridCol w="1524000">
                  <a:extLst>
                    <a:ext uri="{9D8B030D-6E8A-4147-A177-3AD203B41FA5}">
                      <a16:colId xmlns:a16="http://schemas.microsoft.com/office/drawing/2014/main" val="531164408"/>
                    </a:ext>
                  </a:extLst>
                </a:gridCol>
              </a:tblGrid>
              <a:tr h="245809">
                <a:tc gridSpan="3">
                  <a:txBody>
                    <a:bodyPr/>
                    <a:lstStyle/>
                    <a:p>
                      <a:pPr algn="ctr"/>
                      <a:r>
                        <a:rPr lang="en-US" dirty="0"/>
                        <a:t>Life Insurance Internal Rate of Return (IRR) at</a:t>
                      </a:r>
                      <a:r>
                        <a:rPr lang="en-US" baseline="0" dirty="0"/>
                        <a:t> Death</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354279714"/>
                  </a:ext>
                </a:extLst>
              </a:tr>
              <a:tr h="245809">
                <a:tc>
                  <a:txBody>
                    <a:bodyPr/>
                    <a:lstStyle/>
                    <a:p>
                      <a:pPr algn="ctr"/>
                      <a:r>
                        <a:rPr lang="en-US" dirty="0"/>
                        <a:t>- 5 Years</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ctr"/>
                      <a:r>
                        <a:rPr lang="en-US" dirty="0"/>
                        <a:t>Life Expectancy</a:t>
                      </a:r>
                    </a:p>
                  </a:txBody>
                  <a:tcPr>
                    <a:lnT w="12700" cap="flat" cmpd="sng" algn="ctr">
                      <a:solidFill>
                        <a:schemeClr val="tx1"/>
                      </a:solidFill>
                      <a:prstDash val="solid"/>
                      <a:round/>
                      <a:headEnd type="none" w="med" len="med"/>
                      <a:tailEnd type="none" w="med" len="med"/>
                    </a:lnT>
                    <a:noFill/>
                  </a:tcPr>
                </a:tc>
                <a:tc>
                  <a:txBody>
                    <a:bodyPr/>
                    <a:lstStyle/>
                    <a:p>
                      <a:pPr algn="ctr"/>
                      <a:r>
                        <a:rPr lang="en-US" dirty="0"/>
                        <a:t>+5 Years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028805976"/>
                  </a:ext>
                </a:extLst>
              </a:tr>
              <a:tr h="245809">
                <a:tc>
                  <a:txBody>
                    <a:bodyPr/>
                    <a:lstStyle/>
                    <a:p>
                      <a:pPr algn="ctr"/>
                      <a:r>
                        <a:rPr lang="en-US" dirty="0"/>
                        <a:t>Age(s) 85 | 85</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ctr"/>
                      <a:r>
                        <a:rPr lang="en-US" dirty="0"/>
                        <a:t>Ages(s)</a:t>
                      </a:r>
                      <a:r>
                        <a:rPr lang="en-US" baseline="0" dirty="0"/>
                        <a:t> 90 | 90</a:t>
                      </a:r>
                      <a:endParaRPr lang="en-US" dirty="0"/>
                    </a:p>
                  </a:txBody>
                  <a:tcPr>
                    <a:lnB w="12700" cap="flat" cmpd="sng" algn="ctr">
                      <a:solidFill>
                        <a:schemeClr val="tx1"/>
                      </a:solidFill>
                      <a:prstDash val="solid"/>
                      <a:round/>
                      <a:headEnd type="none" w="med" len="med"/>
                      <a:tailEnd type="none" w="med" len="med"/>
                    </a:lnB>
                    <a:noFill/>
                  </a:tcPr>
                </a:tc>
                <a:tc>
                  <a:txBody>
                    <a:bodyPr/>
                    <a:lstStyle/>
                    <a:p>
                      <a:pPr algn="ctr"/>
                      <a:r>
                        <a:rPr lang="en-US" dirty="0"/>
                        <a:t>Age(s)</a:t>
                      </a:r>
                      <a:r>
                        <a:rPr lang="en-US" baseline="0" dirty="0"/>
                        <a:t> 95 | 95</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9464742"/>
                  </a:ext>
                </a:extLst>
              </a:tr>
              <a:tr h="245809">
                <a:tc>
                  <a:txBody>
                    <a:bodyPr/>
                    <a:lstStyle/>
                    <a:p>
                      <a:pPr algn="ctr"/>
                      <a:r>
                        <a:rPr lang="en-US" b="1" dirty="0">
                          <a:solidFill>
                            <a:srgbClr val="00B050"/>
                          </a:solidFill>
                        </a:rPr>
                        <a:t>9.59%</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rgbClr val="00B050"/>
                          </a:solidFill>
                        </a:rPr>
                        <a:t>7.02%</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rgbClr val="00B050"/>
                          </a:solidFill>
                        </a:rPr>
                        <a:t>5.31%</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0545762"/>
                  </a:ext>
                </a:extLst>
              </a:tr>
            </a:tbl>
          </a:graphicData>
        </a:graphic>
      </p:graphicFrame>
      <p:cxnSp>
        <p:nvCxnSpPr>
          <p:cNvPr id="27" name="Straight Connector 26"/>
          <p:cNvCxnSpPr/>
          <p:nvPr/>
        </p:nvCxnSpPr>
        <p:spPr>
          <a:xfrm flipV="1">
            <a:off x="198783" y="4324224"/>
            <a:ext cx="6390860" cy="29817"/>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342280" y="4352506"/>
            <a:ext cx="3141385" cy="261610"/>
          </a:xfrm>
          <a:prstGeom prst="rect">
            <a:avLst/>
          </a:prstGeom>
          <a:noFill/>
        </p:spPr>
        <p:txBody>
          <a:bodyPr wrap="square" rtlCol="0">
            <a:spAutoFit/>
          </a:bodyPr>
          <a:lstStyle/>
          <a:p>
            <a:r>
              <a:rPr lang="en-US" sz="1100" b="1" dirty="0"/>
              <a:t>Calculating The </a:t>
            </a:r>
            <a:r>
              <a:rPr lang="en-US" sz="1100" b="1" dirty="0">
                <a:solidFill>
                  <a:srgbClr val="0070C0"/>
                </a:solidFill>
              </a:rPr>
              <a:t>“Taxable Equivalent Return”</a:t>
            </a:r>
          </a:p>
        </p:txBody>
      </p:sp>
      <p:sp>
        <p:nvSpPr>
          <p:cNvPr id="29" name="TextBox 28"/>
          <p:cNvSpPr txBox="1"/>
          <p:nvPr/>
        </p:nvSpPr>
        <p:spPr>
          <a:xfrm>
            <a:off x="342280" y="4549710"/>
            <a:ext cx="5723348" cy="430887"/>
          </a:xfrm>
          <a:prstGeom prst="rect">
            <a:avLst/>
          </a:prstGeom>
          <a:noFill/>
        </p:spPr>
        <p:txBody>
          <a:bodyPr wrap="square" rtlCol="0">
            <a:spAutoFit/>
          </a:bodyPr>
          <a:lstStyle/>
          <a:p>
            <a:r>
              <a:rPr lang="en-US" sz="1100" i="1" dirty="0"/>
              <a:t>What gross rate of return in an account subject to taxes would be needed to </a:t>
            </a:r>
            <a:r>
              <a:rPr lang="en-US" sz="1100" i="1" u="sng" dirty="0"/>
              <a:t>match the rate of return</a:t>
            </a:r>
            <a:r>
              <a:rPr lang="en-US" sz="1100" i="1" dirty="0"/>
              <a:t> of the life insurance? </a:t>
            </a:r>
          </a:p>
        </p:txBody>
      </p:sp>
      <p:graphicFrame>
        <p:nvGraphicFramePr>
          <p:cNvPr id="30" name="Table 29"/>
          <p:cNvGraphicFramePr>
            <a:graphicFrameLocks noGrp="1"/>
          </p:cNvGraphicFramePr>
          <p:nvPr>
            <p:extLst>
              <p:ext uri="{D42A27DB-BD31-4B8C-83A1-F6EECF244321}">
                <p14:modId xmlns:p14="http://schemas.microsoft.com/office/powerpoint/2010/main" val="621332937"/>
              </p:ext>
            </p:extLst>
          </p:nvPr>
        </p:nvGraphicFramePr>
        <p:xfrm>
          <a:off x="1044735" y="4973411"/>
          <a:ext cx="4572000" cy="1041183"/>
        </p:xfrm>
        <a:graphic>
          <a:graphicData uri="http://schemas.openxmlformats.org/drawingml/2006/table">
            <a:tbl>
              <a:tblPr firstRow="1" bandRow="1">
                <a:tableStyleId>{073A0DAA-6AF3-43AB-8588-CEC1D06C72B9}</a:tableStyleId>
              </a:tblPr>
              <a:tblGrid>
                <a:gridCol w="1524000">
                  <a:extLst>
                    <a:ext uri="{9D8B030D-6E8A-4147-A177-3AD203B41FA5}">
                      <a16:colId xmlns:a16="http://schemas.microsoft.com/office/drawing/2014/main" val="885811266"/>
                    </a:ext>
                  </a:extLst>
                </a:gridCol>
                <a:gridCol w="1524000">
                  <a:extLst>
                    <a:ext uri="{9D8B030D-6E8A-4147-A177-3AD203B41FA5}">
                      <a16:colId xmlns:a16="http://schemas.microsoft.com/office/drawing/2014/main" val="518579227"/>
                    </a:ext>
                  </a:extLst>
                </a:gridCol>
                <a:gridCol w="1524000">
                  <a:extLst>
                    <a:ext uri="{9D8B030D-6E8A-4147-A177-3AD203B41FA5}">
                      <a16:colId xmlns:a16="http://schemas.microsoft.com/office/drawing/2014/main" val="531164408"/>
                    </a:ext>
                  </a:extLst>
                </a:gridCol>
              </a:tblGrid>
              <a:tr h="245809">
                <a:tc gridSpan="3">
                  <a:txBody>
                    <a:bodyPr/>
                    <a:lstStyle/>
                    <a:p>
                      <a:pPr algn="ctr"/>
                      <a:r>
                        <a:rPr lang="en-US" dirty="0"/>
                        <a:t>Subject to:</a:t>
                      </a:r>
                      <a:r>
                        <a:rPr lang="en-US" baseline="0" dirty="0"/>
                        <a:t> 20% Capital Gains Tax</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tx2"/>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354279714"/>
                  </a:ext>
                </a:extLst>
              </a:tr>
              <a:tr h="303756">
                <a:tc>
                  <a:txBody>
                    <a:bodyPr/>
                    <a:lstStyle/>
                    <a:p>
                      <a:pPr algn="ctr"/>
                      <a:r>
                        <a:rPr lang="en-US" dirty="0"/>
                        <a:t>- 5 Years</a:t>
                      </a:r>
                    </a:p>
                  </a:txBody>
                  <a:tcPr>
                    <a:lnL w="12700" cap="flat" cmpd="sng" algn="ctr">
                      <a:solidFill>
                        <a:schemeClr val="tx1"/>
                      </a:solidFill>
                      <a:prstDash val="solid"/>
                      <a:round/>
                      <a:headEnd type="none" w="med" len="med"/>
                      <a:tailEnd type="none" w="med" len="med"/>
                    </a:lnL>
                    <a:noFill/>
                  </a:tcPr>
                </a:tc>
                <a:tc>
                  <a:txBody>
                    <a:bodyPr/>
                    <a:lstStyle/>
                    <a:p>
                      <a:pPr algn="ctr"/>
                      <a:r>
                        <a:rPr lang="en-US" dirty="0"/>
                        <a:t>Life Expectancy</a:t>
                      </a:r>
                    </a:p>
                  </a:txBody>
                  <a:tcPr>
                    <a:noFill/>
                  </a:tcPr>
                </a:tc>
                <a:tc>
                  <a:txBody>
                    <a:bodyPr/>
                    <a:lstStyle/>
                    <a:p>
                      <a:pPr algn="ctr"/>
                      <a:r>
                        <a:rPr lang="en-US" dirty="0"/>
                        <a:t>+5 Years</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028805976"/>
                  </a:ext>
                </a:extLst>
              </a:tr>
              <a:tr h="245809">
                <a:tc>
                  <a:txBody>
                    <a:bodyPr/>
                    <a:lstStyle/>
                    <a:p>
                      <a:pPr algn="ctr"/>
                      <a:r>
                        <a:rPr lang="en-US" dirty="0"/>
                        <a:t>Age(s) 85 | 85</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ctr"/>
                      <a:r>
                        <a:rPr lang="en-US" dirty="0"/>
                        <a:t>Ages(s)</a:t>
                      </a:r>
                      <a:r>
                        <a:rPr lang="en-US" baseline="0" dirty="0"/>
                        <a:t> 90 | 90</a:t>
                      </a:r>
                      <a:endParaRPr lang="en-US" dirty="0"/>
                    </a:p>
                  </a:txBody>
                  <a:tcPr>
                    <a:lnB w="12700" cap="flat" cmpd="sng" algn="ctr">
                      <a:solidFill>
                        <a:schemeClr val="tx1"/>
                      </a:solidFill>
                      <a:prstDash val="solid"/>
                      <a:round/>
                      <a:headEnd type="none" w="med" len="med"/>
                      <a:tailEnd type="none" w="med" len="med"/>
                    </a:lnB>
                    <a:noFill/>
                  </a:tcPr>
                </a:tc>
                <a:tc>
                  <a:txBody>
                    <a:bodyPr/>
                    <a:lstStyle/>
                    <a:p>
                      <a:pPr algn="ctr"/>
                      <a:r>
                        <a:rPr lang="en-US" dirty="0"/>
                        <a:t>Age(s)</a:t>
                      </a:r>
                      <a:r>
                        <a:rPr lang="en-US" baseline="0" dirty="0"/>
                        <a:t> 95 | 95</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9464742"/>
                  </a:ext>
                </a:extLst>
              </a:tr>
              <a:tr h="245809">
                <a:tc>
                  <a:txBody>
                    <a:bodyPr/>
                    <a:lstStyle/>
                    <a:p>
                      <a:pPr algn="ctr"/>
                      <a:r>
                        <a:rPr lang="en-US" b="1" dirty="0">
                          <a:solidFill>
                            <a:srgbClr val="C00000"/>
                          </a:solidFill>
                        </a:rPr>
                        <a:t>11.82%</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rgbClr val="C00000"/>
                          </a:solidFill>
                        </a:rPr>
                        <a:t>9.71%</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rgbClr val="C00000"/>
                          </a:solidFill>
                        </a:rPr>
                        <a:t>6.59%</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0545762"/>
                  </a:ext>
                </a:extLst>
              </a:tr>
            </a:tbl>
          </a:graphicData>
        </a:graphic>
      </p:graphicFrame>
      <p:graphicFrame>
        <p:nvGraphicFramePr>
          <p:cNvPr id="31" name="Table 30"/>
          <p:cNvGraphicFramePr>
            <a:graphicFrameLocks noGrp="1"/>
          </p:cNvGraphicFramePr>
          <p:nvPr>
            <p:extLst>
              <p:ext uri="{D42A27DB-BD31-4B8C-83A1-F6EECF244321}">
                <p14:modId xmlns:p14="http://schemas.microsoft.com/office/powerpoint/2010/main" val="3640783296"/>
              </p:ext>
            </p:extLst>
          </p:nvPr>
        </p:nvGraphicFramePr>
        <p:xfrm>
          <a:off x="1044735" y="6009284"/>
          <a:ext cx="4572000" cy="983236"/>
        </p:xfrm>
        <a:graphic>
          <a:graphicData uri="http://schemas.openxmlformats.org/drawingml/2006/table">
            <a:tbl>
              <a:tblPr firstRow="1" bandRow="1">
                <a:tableStyleId>{073A0DAA-6AF3-43AB-8588-CEC1D06C72B9}</a:tableStyleId>
              </a:tblPr>
              <a:tblGrid>
                <a:gridCol w="1524000">
                  <a:extLst>
                    <a:ext uri="{9D8B030D-6E8A-4147-A177-3AD203B41FA5}">
                      <a16:colId xmlns:a16="http://schemas.microsoft.com/office/drawing/2014/main" val="885811266"/>
                    </a:ext>
                  </a:extLst>
                </a:gridCol>
                <a:gridCol w="1524000">
                  <a:extLst>
                    <a:ext uri="{9D8B030D-6E8A-4147-A177-3AD203B41FA5}">
                      <a16:colId xmlns:a16="http://schemas.microsoft.com/office/drawing/2014/main" val="518579227"/>
                    </a:ext>
                  </a:extLst>
                </a:gridCol>
                <a:gridCol w="1524000">
                  <a:extLst>
                    <a:ext uri="{9D8B030D-6E8A-4147-A177-3AD203B41FA5}">
                      <a16:colId xmlns:a16="http://schemas.microsoft.com/office/drawing/2014/main" val="531164408"/>
                    </a:ext>
                  </a:extLst>
                </a:gridCol>
              </a:tblGrid>
              <a:tr h="245809">
                <a:tc gridSpan="3">
                  <a:txBody>
                    <a:bodyPr/>
                    <a:lstStyle/>
                    <a:p>
                      <a:pPr algn="ctr"/>
                      <a:r>
                        <a:rPr lang="en-US" dirty="0"/>
                        <a:t>Subject to:</a:t>
                      </a:r>
                      <a:r>
                        <a:rPr lang="en-US" baseline="0" dirty="0"/>
                        <a:t> 40% Estate Tax</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tx2"/>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354279714"/>
                  </a:ext>
                </a:extLst>
              </a:tr>
              <a:tr h="245809">
                <a:tc>
                  <a:txBody>
                    <a:bodyPr/>
                    <a:lstStyle/>
                    <a:p>
                      <a:pPr algn="ctr"/>
                      <a:r>
                        <a:rPr lang="en-US" dirty="0"/>
                        <a:t>- 5 Years</a:t>
                      </a:r>
                    </a:p>
                  </a:txBody>
                  <a:tcPr>
                    <a:lnL w="12700" cap="flat" cmpd="sng" algn="ctr">
                      <a:solidFill>
                        <a:schemeClr val="tx1"/>
                      </a:solidFill>
                      <a:prstDash val="solid"/>
                      <a:round/>
                      <a:headEnd type="none" w="med" len="med"/>
                      <a:tailEnd type="none" w="med" len="med"/>
                    </a:lnL>
                    <a:noFill/>
                  </a:tcPr>
                </a:tc>
                <a:tc>
                  <a:txBody>
                    <a:bodyPr/>
                    <a:lstStyle/>
                    <a:p>
                      <a:pPr algn="ctr"/>
                      <a:r>
                        <a:rPr lang="en-US" dirty="0"/>
                        <a:t>Life Expectancy</a:t>
                      </a:r>
                    </a:p>
                  </a:txBody>
                  <a:tcPr>
                    <a:noFill/>
                  </a:tcPr>
                </a:tc>
                <a:tc>
                  <a:txBody>
                    <a:bodyPr/>
                    <a:lstStyle/>
                    <a:p>
                      <a:pPr algn="ctr"/>
                      <a:r>
                        <a:rPr lang="en-US" dirty="0"/>
                        <a:t>+5 Years</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028805976"/>
                  </a:ext>
                </a:extLst>
              </a:tr>
              <a:tr h="245809">
                <a:tc>
                  <a:txBody>
                    <a:bodyPr/>
                    <a:lstStyle/>
                    <a:p>
                      <a:pPr algn="ctr"/>
                      <a:r>
                        <a:rPr lang="en-US" dirty="0"/>
                        <a:t>Age(s) 85 | 85</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ctr"/>
                      <a:r>
                        <a:rPr lang="en-US" dirty="0"/>
                        <a:t>Ages(s)</a:t>
                      </a:r>
                      <a:r>
                        <a:rPr lang="en-US" baseline="0" dirty="0"/>
                        <a:t> 90 | 90</a:t>
                      </a:r>
                      <a:endParaRPr lang="en-US" dirty="0"/>
                    </a:p>
                  </a:txBody>
                  <a:tcPr>
                    <a:lnB w="12700" cap="flat" cmpd="sng" algn="ctr">
                      <a:solidFill>
                        <a:schemeClr val="tx1"/>
                      </a:solidFill>
                      <a:prstDash val="solid"/>
                      <a:round/>
                      <a:headEnd type="none" w="med" len="med"/>
                      <a:tailEnd type="none" w="med" len="med"/>
                    </a:lnB>
                    <a:noFill/>
                  </a:tcPr>
                </a:tc>
                <a:tc>
                  <a:txBody>
                    <a:bodyPr/>
                    <a:lstStyle/>
                    <a:p>
                      <a:pPr algn="ctr"/>
                      <a:r>
                        <a:rPr lang="en-US" dirty="0"/>
                        <a:t>Age(s)</a:t>
                      </a:r>
                      <a:r>
                        <a:rPr lang="en-US" baseline="0" dirty="0"/>
                        <a:t> 95 | 95</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9464742"/>
                  </a:ext>
                </a:extLst>
              </a:tr>
              <a:tr h="245809">
                <a:tc>
                  <a:txBody>
                    <a:bodyPr/>
                    <a:lstStyle/>
                    <a:p>
                      <a:pPr algn="ctr"/>
                      <a:r>
                        <a:rPr lang="en-US" b="1" dirty="0">
                          <a:solidFill>
                            <a:srgbClr val="C00000"/>
                          </a:solidFill>
                        </a:rPr>
                        <a:t>15.90%</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rgbClr val="C00000"/>
                          </a:solidFill>
                        </a:rPr>
                        <a:t>11.62%</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rgbClr val="C00000"/>
                          </a:solidFill>
                        </a:rPr>
                        <a:t>8.78%</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0545762"/>
                  </a:ext>
                </a:extLst>
              </a:tr>
            </a:tbl>
          </a:graphicData>
        </a:graphic>
      </p:graphicFrame>
      <p:sp>
        <p:nvSpPr>
          <p:cNvPr id="34" name="Rectangle: Rounded Corners 33"/>
          <p:cNvSpPr/>
          <p:nvPr/>
        </p:nvSpPr>
        <p:spPr>
          <a:xfrm>
            <a:off x="3005328" y="4002723"/>
            <a:ext cx="633984" cy="205607"/>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Rounded Corners 34"/>
          <p:cNvSpPr/>
          <p:nvPr/>
        </p:nvSpPr>
        <p:spPr>
          <a:xfrm>
            <a:off x="3005328" y="5787803"/>
            <a:ext cx="633984" cy="205607"/>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Rounded Corners 35"/>
          <p:cNvSpPr/>
          <p:nvPr/>
        </p:nvSpPr>
        <p:spPr>
          <a:xfrm>
            <a:off x="3013743" y="6759853"/>
            <a:ext cx="633984" cy="205607"/>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Arrow Connector 37"/>
          <p:cNvCxnSpPr>
            <a:endCxn id="34" idx="3"/>
          </p:cNvCxnSpPr>
          <p:nvPr/>
        </p:nvCxnSpPr>
        <p:spPr>
          <a:xfrm flipH="1">
            <a:off x="3639312" y="4101261"/>
            <a:ext cx="323088" cy="4266"/>
          </a:xfrm>
          <a:prstGeom prst="straightConnector1">
            <a:avLst/>
          </a:prstGeom>
          <a:ln w="19050">
            <a:solidFill>
              <a:schemeClr val="bg1">
                <a:lumMod val="65000"/>
              </a:schemeClr>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3962400" y="4101261"/>
            <a:ext cx="0" cy="2761395"/>
          </a:xfrm>
          <a:prstGeom prst="line">
            <a:avLst/>
          </a:prstGeom>
          <a:ln w="1905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H="1">
            <a:off x="3647727" y="5908287"/>
            <a:ext cx="323088" cy="4266"/>
          </a:xfrm>
          <a:prstGeom prst="straightConnector1">
            <a:avLst/>
          </a:prstGeom>
          <a:ln w="19050">
            <a:solidFill>
              <a:schemeClr val="bg1">
                <a:lumMod val="65000"/>
              </a:schemeClr>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H="1">
            <a:off x="3659919" y="6856534"/>
            <a:ext cx="323088" cy="4266"/>
          </a:xfrm>
          <a:prstGeom prst="straightConnector1">
            <a:avLst/>
          </a:prstGeom>
          <a:ln w="19050">
            <a:solidFill>
              <a:schemeClr val="bg1">
                <a:lumMod val="65000"/>
              </a:schemeClr>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198783" y="7085982"/>
            <a:ext cx="6390860" cy="29817"/>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342279" y="7130708"/>
            <a:ext cx="6247363" cy="1231106"/>
          </a:xfrm>
          <a:prstGeom prst="rect">
            <a:avLst/>
          </a:prstGeom>
          <a:noFill/>
        </p:spPr>
        <p:txBody>
          <a:bodyPr wrap="square" rtlCol="0">
            <a:spAutoFit/>
          </a:bodyPr>
          <a:lstStyle/>
          <a:p>
            <a:pPr algn="just"/>
            <a:r>
              <a:rPr lang="en-US" sz="1100" b="1" dirty="0"/>
              <a:t>If the account was subject to </a:t>
            </a:r>
            <a:r>
              <a:rPr lang="en-US" sz="1100" b="1" u="sng" dirty="0">
                <a:solidFill>
                  <a:srgbClr val="0070C0"/>
                </a:solidFill>
              </a:rPr>
              <a:t>both income and estate taxes</a:t>
            </a:r>
            <a:r>
              <a:rPr lang="en-US" sz="1100" b="1" dirty="0"/>
              <a:t> then the return if needs to match the life insurance IRR would be even higher then those shown above. </a:t>
            </a:r>
          </a:p>
          <a:p>
            <a:pPr algn="just"/>
            <a:endParaRPr lang="en-US" sz="800" b="1" dirty="0"/>
          </a:p>
          <a:p>
            <a:r>
              <a:rPr lang="en-US" sz="1200" b="1" dirty="0">
                <a:solidFill>
                  <a:srgbClr val="C00000"/>
                </a:solidFill>
              </a:rPr>
              <a:t>That’s The “Power of Life Insurance”</a:t>
            </a:r>
          </a:p>
          <a:p>
            <a:endParaRPr lang="en-US" sz="800" b="1" dirty="0"/>
          </a:p>
          <a:p>
            <a:pPr algn="just"/>
            <a:r>
              <a:rPr lang="en-US" sz="1050" dirty="0"/>
              <a:t>Taxable equivalent return calculated as the insurance IRR at death divided by 1 minus the tax rate. The tax rates illustrated are purely hypothetical and for illustrative purposes only. The actual tax rate may be different. </a:t>
            </a:r>
          </a:p>
        </p:txBody>
      </p:sp>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4560" y="382504"/>
            <a:ext cx="2794869" cy="764221"/>
          </a:xfrm>
          <a:prstGeom prst="rect">
            <a:avLst/>
          </a:prstGeom>
        </p:spPr>
      </p:pic>
    </p:spTree>
    <p:extLst>
      <p:ext uri="{BB962C8B-B14F-4D97-AF65-F5344CB8AC3E}">
        <p14:creationId xmlns:p14="http://schemas.microsoft.com/office/powerpoint/2010/main" val="3712154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TotalTime>
  <Words>613</Words>
  <Application>Microsoft Office PowerPoint</Application>
  <PresentationFormat>On-screen Show (4:3)</PresentationFormat>
  <Paragraphs>67</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Narrow</vt:lpstr>
      <vt:lpstr>Calibri</vt:lpstr>
      <vt:lpstr>Calibri Light</vt:lpstr>
      <vt:lpstr>Century Gothic</vt:lpstr>
      <vt:lpstr>Office Theme</vt:lpstr>
      <vt:lpstr>The Power of Life Insurance The Impact of Tax-Free Death Benefit</vt:lpstr>
      <vt:lpstr>The Power of Life Insurance The Impact of Tax-Free Death Benefit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Annuity Maximization</dc:title>
  <dc:creator>mverbos</dc:creator>
  <cp:lastModifiedBy>Eric Owens</cp:lastModifiedBy>
  <cp:revision>17</cp:revision>
  <dcterms:created xsi:type="dcterms:W3CDTF">2016-09-21T21:01:46Z</dcterms:created>
  <dcterms:modified xsi:type="dcterms:W3CDTF">2016-12-08T14:56:17Z</dcterms:modified>
</cp:coreProperties>
</file>