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3" autoAdjust="0"/>
    <p:restoredTop sz="94660"/>
  </p:normalViewPr>
  <p:slideViewPr>
    <p:cSldViewPr snapToGrid="0">
      <p:cViewPr varScale="1">
        <p:scale>
          <a:sx n="107" d="100"/>
          <a:sy n="107" d="100"/>
        </p:scale>
        <p:origin x="2394"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3489218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3084038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4174108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20691272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BFF457C-367A-4101-9815-642C016FCC8A}" type="datetimeFigureOut">
              <a:rPr lang="en-US" smtClean="0"/>
              <a:t>12/8/2016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990043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19634777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FF457C-367A-4101-9815-642C016FCC8A}" type="datetimeFigureOut">
              <a:rPr lang="en-US" smtClean="0"/>
              <a:t>12/8/2016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3948661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FF457C-367A-4101-9815-642C016FCC8A}" type="datetimeFigureOut">
              <a:rPr lang="en-US" smtClean="0"/>
              <a:t>12/8/2016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3176323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FF457C-367A-4101-9815-642C016FCC8A}" type="datetimeFigureOut">
              <a:rPr lang="en-US" smtClean="0"/>
              <a:t>12/8/2016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13322758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4179932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5" name="Date Placeholder 4"/>
          <p:cNvSpPr>
            <a:spLocks noGrp="1"/>
          </p:cNvSpPr>
          <p:nvPr>
            <p:ph type="dt" sz="half" idx="10"/>
          </p:nvPr>
        </p:nvSpPr>
        <p:spPr/>
        <p:txBody>
          <a:bodyPr/>
          <a:lstStyle/>
          <a:p>
            <a:fld id="{3BFF457C-367A-4101-9815-642C016FCC8A}" type="datetimeFigureOut">
              <a:rPr lang="en-US" smtClean="0"/>
              <a:t>12/8/2016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C46AE5-A61B-4453-BBC0-461B0EBC6264}" type="slidenum">
              <a:rPr lang="en-US" smtClean="0"/>
              <a:t>‹#›</a:t>
            </a:fld>
            <a:endParaRPr lang="en-US"/>
          </a:p>
        </p:txBody>
      </p:sp>
    </p:spTree>
    <p:extLst>
      <p:ext uri="{BB962C8B-B14F-4D97-AF65-F5344CB8AC3E}">
        <p14:creationId xmlns:p14="http://schemas.microsoft.com/office/powerpoint/2010/main" val="1707082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3BFF457C-367A-4101-9815-642C016FCC8A}" type="datetimeFigureOut">
              <a:rPr lang="en-US" smtClean="0"/>
              <a:t>12/8/2016</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4C46AE5-A61B-4453-BBC0-461B0EBC6264}" type="slidenum">
              <a:rPr lang="en-US" smtClean="0"/>
              <a:t>‹#›</a:t>
            </a:fld>
            <a:endParaRPr lang="en-US"/>
          </a:p>
        </p:txBody>
      </p:sp>
    </p:spTree>
    <p:extLst>
      <p:ext uri="{BB962C8B-B14F-4D97-AF65-F5344CB8AC3E}">
        <p14:creationId xmlns:p14="http://schemas.microsoft.com/office/powerpoint/2010/main" val="29232437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8" name="TextBox 7"/>
          <p:cNvSpPr txBox="1"/>
          <p:nvPr/>
        </p:nvSpPr>
        <p:spPr>
          <a:xfrm>
            <a:off x="223520" y="1066800"/>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Navigating The New Tax Environment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0" name="Rectangle 9"/>
          <p:cNvSpPr/>
          <p:nvPr/>
        </p:nvSpPr>
        <p:spPr>
          <a:xfrm>
            <a:off x="345440" y="1700888"/>
            <a:ext cx="6065520" cy="6751042"/>
          </a:xfrm>
          <a:prstGeom prst="rect">
            <a:avLst/>
          </a:prstGeom>
          <a:solidFill>
            <a:schemeClr val="bg1">
              <a:lumMod val="7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30029" y="1251993"/>
            <a:ext cx="2357120" cy="2631490"/>
          </a:xfrm>
          <a:prstGeom prst="rect">
            <a:avLst/>
          </a:prstGeom>
          <a:solidFill>
            <a:srgbClr val="002060"/>
          </a:solidFill>
          <a:effectLst>
            <a:softEdge rad="31750"/>
          </a:effectLst>
        </p:spPr>
        <p:txBody>
          <a:bodyPr wrap="square" rtlCol="0">
            <a:spAutoFit/>
          </a:bodyPr>
          <a:lstStyle/>
          <a:p>
            <a:endParaRPr lang="en-US" sz="1100" b="1" dirty="0">
              <a:solidFill>
                <a:srgbClr val="FF0000"/>
              </a:solidFill>
              <a:latin typeface="Arial" panose="020B0604020202020204" pitchFamily="34" charset="0"/>
              <a:cs typeface="Arial" panose="020B0604020202020204" pitchFamily="34" charset="0"/>
            </a:endParaRPr>
          </a:p>
          <a:p>
            <a:r>
              <a:rPr lang="en-US" sz="1100" b="1" dirty="0">
                <a:solidFill>
                  <a:srgbClr val="92D050"/>
                </a:solidFill>
                <a:latin typeface="Arial" panose="020B0604020202020204" pitchFamily="34" charset="0"/>
                <a:cs typeface="Arial" panose="020B0604020202020204" pitchFamily="34" charset="0"/>
              </a:rPr>
              <a:t>CLIENT PROFILE:</a:t>
            </a:r>
          </a:p>
          <a:p>
            <a:endParaRPr lang="en-US" sz="1100" b="1" dirty="0">
              <a:solidFill>
                <a:srgbClr val="FF000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Age 55 or younger.</a:t>
            </a:r>
          </a:p>
          <a:p>
            <a:endParaRPr lang="en-US" sz="11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High six figure income, above the Roth IRA contribution limit.</a:t>
            </a:r>
          </a:p>
          <a:p>
            <a:endParaRPr lang="en-US" sz="11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Look for clients in the medical, legal, sales and investment professions, small business owners, senior corporate executives and professional athletes. </a:t>
            </a:r>
          </a:p>
          <a:p>
            <a:endParaRPr lang="en-US" sz="1100" dirty="0">
              <a:solidFill>
                <a:schemeClr val="bg1"/>
              </a:solidFill>
              <a:latin typeface="Arial" panose="020B0604020202020204" pitchFamily="34" charset="0"/>
              <a:cs typeface="Arial" panose="020B0604020202020204" pitchFamily="34" charset="0"/>
            </a:endParaRPr>
          </a:p>
        </p:txBody>
      </p:sp>
      <p:sp>
        <p:nvSpPr>
          <p:cNvPr id="12" name="TextBox 11"/>
          <p:cNvSpPr txBox="1"/>
          <p:nvPr/>
        </p:nvSpPr>
        <p:spPr>
          <a:xfrm>
            <a:off x="599440" y="3847407"/>
            <a:ext cx="5628640" cy="1754326"/>
          </a:xfrm>
          <a:prstGeom prst="rect">
            <a:avLst/>
          </a:prstGeom>
          <a:noFill/>
        </p:spPr>
        <p:txBody>
          <a:bodyPr wrap="square" rtlCol="0">
            <a:spAutoFit/>
          </a:bodyPr>
          <a:lstStyle/>
          <a:p>
            <a:pPr>
              <a:lnSpc>
                <a:spcPct val="150000"/>
              </a:lnSpc>
            </a:pPr>
            <a:r>
              <a:rPr lang="en-US" sz="1200" b="1" dirty="0">
                <a:latin typeface="Arial" panose="020B0604020202020204" pitchFamily="34" charset="0"/>
                <a:cs typeface="Arial" panose="020B0604020202020204" pitchFamily="34" charset="0"/>
              </a:rPr>
              <a:t>Agenda: Today I would like to do three things with you. Discuss…</a:t>
            </a:r>
            <a:endParaRPr lang="en-US" sz="1100" b="1" dirty="0">
              <a:latin typeface="Arial" panose="020B0604020202020204" pitchFamily="34" charset="0"/>
              <a:cs typeface="Arial" panose="020B0604020202020204" pitchFamily="34" charset="0"/>
            </a:endParaRPr>
          </a:p>
          <a:p>
            <a:pPr marL="228600" indent="-228600">
              <a:lnSpc>
                <a:spcPct val="150000"/>
              </a:lnSpc>
              <a:buFont typeface="+mj-lt"/>
              <a:buAutoNum type="arabicPeriod"/>
            </a:pPr>
            <a:r>
              <a:rPr lang="en-US" sz="1200" dirty="0">
                <a:latin typeface="Arial" panose="020B0604020202020204" pitchFamily="34" charset="0"/>
                <a:cs typeface="Arial" panose="020B0604020202020204" pitchFamily="34" charset="0"/>
              </a:rPr>
              <a:t>The Challenge (current tax environment)</a:t>
            </a:r>
          </a:p>
          <a:p>
            <a:pPr marL="228600" indent="-228600">
              <a:lnSpc>
                <a:spcPct val="150000"/>
              </a:lnSpc>
              <a:buFont typeface="+mj-lt"/>
              <a:buAutoNum type="arabicPeriod"/>
            </a:pPr>
            <a:r>
              <a:rPr lang="en-US" sz="1200" dirty="0">
                <a:latin typeface="Arial" panose="020B0604020202020204" pitchFamily="34" charset="0"/>
                <a:cs typeface="Arial" panose="020B0604020202020204" pitchFamily="34" charset="0"/>
              </a:rPr>
              <a:t>The Opportunity (talk about options available to turn the challenge into opportunity)</a:t>
            </a:r>
          </a:p>
          <a:p>
            <a:pPr marL="228600" indent="-228600">
              <a:lnSpc>
                <a:spcPct val="150000"/>
              </a:lnSpc>
              <a:buFont typeface="+mj-lt"/>
              <a:buAutoNum type="arabicPeriod"/>
            </a:pPr>
            <a:r>
              <a:rPr lang="en-US" sz="1200" dirty="0">
                <a:latin typeface="Arial" panose="020B0604020202020204" pitchFamily="34" charset="0"/>
                <a:cs typeface="Arial" panose="020B0604020202020204" pitchFamily="34" charset="0"/>
              </a:rPr>
              <a:t>Discuss Your Options (look at some options for your to live a tax-advantaged retirement. </a:t>
            </a:r>
          </a:p>
        </p:txBody>
      </p:sp>
      <p:sp>
        <p:nvSpPr>
          <p:cNvPr id="13" name="TextBox 12"/>
          <p:cNvSpPr txBox="1"/>
          <p:nvPr/>
        </p:nvSpPr>
        <p:spPr>
          <a:xfrm>
            <a:off x="2570481" y="1723749"/>
            <a:ext cx="3840480" cy="2123658"/>
          </a:xfrm>
          <a:prstGeom prst="rect">
            <a:avLst/>
          </a:prstGeom>
          <a:noFill/>
        </p:spPr>
        <p:txBody>
          <a:bodyPr wrap="square" rtlCol="0">
            <a:spAutoFit/>
          </a:bodyPr>
          <a:lstStyle/>
          <a:p>
            <a:r>
              <a:rPr lang="en-US" sz="1200" b="1" dirty="0">
                <a:latin typeface="Arial" panose="020B0604020202020204" pitchFamily="34" charset="0"/>
                <a:cs typeface="Arial" panose="020B0604020202020204" pitchFamily="34" charset="0"/>
              </a:rPr>
              <a:t>Producer Opening Comments</a:t>
            </a:r>
          </a:p>
          <a:p>
            <a:endParaRPr lang="en-US" sz="1200" b="1" dirty="0">
              <a:latin typeface="Arial" panose="020B0604020202020204" pitchFamily="34" charset="0"/>
              <a:cs typeface="Arial" panose="020B0604020202020204" pitchFamily="34" charset="0"/>
            </a:endParaRPr>
          </a:p>
          <a:p>
            <a:r>
              <a:rPr lang="en-US" sz="1200" dirty="0">
                <a:latin typeface="Arial" panose="020B0604020202020204" pitchFamily="34" charset="0"/>
                <a:cs typeface="Arial" panose="020B0604020202020204" pitchFamily="34" charset="0"/>
              </a:rPr>
              <a:t>Thanks for stopping by. As I mentioned on the phone, I’m very excited to tell you about a strategy that you’ll be very interested in.</a:t>
            </a:r>
          </a:p>
          <a:p>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It provides a tax-advantaged way to financially protect your family, and</a:t>
            </a:r>
          </a:p>
          <a:p>
            <a:pPr marL="171450" indent="-171450">
              <a:buFont typeface="Arial" panose="020B0604020202020204" pitchFamily="34" charset="0"/>
              <a:buChar char="•"/>
            </a:pPr>
            <a:r>
              <a:rPr lang="en-US" sz="1200" dirty="0">
                <a:latin typeface="Arial" panose="020B0604020202020204" pitchFamily="34" charset="0"/>
                <a:cs typeface="Arial" panose="020B0604020202020204" pitchFamily="34" charset="0"/>
              </a:rPr>
              <a:t>May provide you with tax-free supplemental income when you retire.</a:t>
            </a:r>
          </a:p>
          <a:p>
            <a:endParaRPr lang="en-US" sz="1200" dirty="0">
              <a:latin typeface="Arial" panose="020B0604020202020204" pitchFamily="34" charset="0"/>
              <a:cs typeface="Arial" panose="020B0604020202020204" pitchFamily="34" charset="0"/>
            </a:endParaRPr>
          </a:p>
        </p:txBody>
      </p:sp>
      <p:sp>
        <p:nvSpPr>
          <p:cNvPr id="14" name="TextBox 13"/>
          <p:cNvSpPr txBox="1"/>
          <p:nvPr/>
        </p:nvSpPr>
        <p:spPr>
          <a:xfrm>
            <a:off x="759949" y="5981783"/>
            <a:ext cx="1727200" cy="1477328"/>
          </a:xfrm>
          <a:prstGeom prst="rect">
            <a:avLst/>
          </a:prstGeom>
          <a:noFill/>
        </p:spPr>
        <p:txBody>
          <a:bodyPr wrap="square" rtlCol="0">
            <a:spAutoFit/>
          </a:bodyPr>
          <a:lstStyle/>
          <a:p>
            <a:pPr>
              <a:lnSpc>
                <a:spcPct val="150000"/>
              </a:lnSpc>
            </a:pPr>
            <a:r>
              <a:rPr lang="en-US" sz="1200" b="1" dirty="0">
                <a:solidFill>
                  <a:srgbClr val="C00000"/>
                </a:solidFill>
                <a:latin typeface="Arial" panose="020B0604020202020204" pitchFamily="34" charset="0"/>
                <a:cs typeface="Arial" panose="020B0604020202020204" pitchFamily="34" charset="0"/>
              </a:rPr>
              <a:t>THE CHALLENGE </a:t>
            </a:r>
            <a:r>
              <a:rPr lang="en-US" sz="1200" b="1" dirty="0">
                <a:latin typeface="Arial" panose="020B0604020202020204" pitchFamily="34" charset="0"/>
                <a:cs typeface="Arial" panose="020B0604020202020204" pitchFamily="34" charset="0"/>
              </a:rPr>
              <a:t>– Tax Rates</a:t>
            </a:r>
          </a:p>
          <a:p>
            <a:pPr>
              <a:lnSpc>
                <a:spcPct val="150000"/>
              </a:lnSpc>
            </a:pPr>
            <a:r>
              <a:rPr lang="en-US" sz="1200" dirty="0">
                <a:latin typeface="Arial" panose="020B0604020202020204" pitchFamily="34" charset="0"/>
                <a:cs typeface="Arial" panose="020B0604020202020204" pitchFamily="34" charset="0"/>
              </a:rPr>
              <a:t>Let’s look at what’s happened to tax rates over time.</a:t>
            </a:r>
          </a:p>
        </p:txBody>
      </p:sp>
      <p:pic>
        <p:nvPicPr>
          <p:cNvPr id="15" name="Picture 1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01657" y="5567558"/>
            <a:ext cx="3417863" cy="2563397"/>
          </a:xfrm>
          <a:prstGeom prst="rect">
            <a:avLst/>
          </a:prstGeom>
        </p:spPr>
      </p:pic>
      <p:sp>
        <p:nvSpPr>
          <p:cNvPr id="2" name="Left Brace 1"/>
          <p:cNvSpPr/>
          <p:nvPr/>
        </p:nvSpPr>
        <p:spPr>
          <a:xfrm>
            <a:off x="2407920" y="5425440"/>
            <a:ext cx="402296" cy="2804160"/>
          </a:xfrm>
          <a:prstGeom prst="leftBrace">
            <a:avLst>
              <a:gd name="adj1" fmla="val 0"/>
              <a:gd name="adj2" fmla="val 50000"/>
            </a:avLst>
          </a:prstGeom>
          <a:ln w="63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 name="TextBox 15"/>
          <p:cNvSpPr txBox="1"/>
          <p:nvPr/>
        </p:nvSpPr>
        <p:spPr>
          <a:xfrm>
            <a:off x="1625600" y="8757920"/>
            <a:ext cx="4785360"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For Financial Professional Use Only | Not Approved for Use with Consumers</a:t>
            </a:r>
          </a:p>
        </p:txBody>
      </p:sp>
      <p:pic>
        <p:nvPicPr>
          <p:cNvPr id="18" name="Picture 1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Tree>
    <p:extLst>
      <p:ext uri="{BB962C8B-B14F-4D97-AF65-F5344CB8AC3E}">
        <p14:creationId xmlns:p14="http://schemas.microsoft.com/office/powerpoint/2010/main" val="38207794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8" name="TextBox 7"/>
          <p:cNvSpPr txBox="1"/>
          <p:nvPr/>
        </p:nvSpPr>
        <p:spPr>
          <a:xfrm>
            <a:off x="223520" y="1066800"/>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Navigating The New Tax Environment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0" name="Rectangle 9"/>
          <p:cNvSpPr/>
          <p:nvPr/>
        </p:nvSpPr>
        <p:spPr>
          <a:xfrm>
            <a:off x="345440" y="1700888"/>
            <a:ext cx="6065520" cy="6751042"/>
          </a:xfrm>
          <a:prstGeom prst="rect">
            <a:avLst/>
          </a:prstGeom>
          <a:solidFill>
            <a:schemeClr val="bg1">
              <a:lumMod val="7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223520" y="1313865"/>
            <a:ext cx="2263629" cy="3308598"/>
          </a:xfrm>
          <a:prstGeom prst="rect">
            <a:avLst/>
          </a:prstGeom>
          <a:solidFill>
            <a:srgbClr val="002060"/>
          </a:solidFill>
          <a:effectLst>
            <a:softEdge rad="31750"/>
          </a:effectLst>
        </p:spPr>
        <p:txBody>
          <a:bodyPr wrap="square" rtlCol="0">
            <a:spAutoFit/>
          </a:bodyPr>
          <a:lstStyle/>
          <a:p>
            <a:endParaRPr lang="en-US" sz="1100" b="1" dirty="0">
              <a:solidFill>
                <a:srgbClr val="FF0000"/>
              </a:solidFill>
              <a:latin typeface="Arial" panose="020B0604020202020204" pitchFamily="34" charset="0"/>
              <a:cs typeface="Arial" panose="020B0604020202020204" pitchFamily="34" charset="0"/>
            </a:endParaRPr>
          </a:p>
          <a:p>
            <a:r>
              <a:rPr lang="en-US" sz="1100" b="1" dirty="0">
                <a:solidFill>
                  <a:srgbClr val="92D050"/>
                </a:solidFill>
                <a:latin typeface="Arial" panose="020B0604020202020204" pitchFamily="34" charset="0"/>
                <a:cs typeface="Arial" panose="020B0604020202020204" pitchFamily="34" charset="0"/>
              </a:rPr>
              <a:t>KEYS TO THE SALE</a:t>
            </a:r>
          </a:p>
          <a:p>
            <a:endParaRPr lang="en-US" sz="1100" b="1" dirty="0">
              <a:solidFill>
                <a:srgbClr val="FF0000"/>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These high-income earners are interested in how to lessen their tax burdens</a:t>
            </a:r>
          </a:p>
          <a:p>
            <a:endParaRPr lang="en-US" sz="11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They diversify their investment portfolios for accumulation, however, they typically do not diversify when it comes to retirement income and taxes</a:t>
            </a:r>
          </a:p>
          <a:p>
            <a:pPr marL="171450" indent="-171450">
              <a:buFont typeface="Arial" panose="020B0604020202020204" pitchFamily="34" charset="0"/>
              <a:buChar char="•"/>
            </a:pPr>
            <a:endParaRPr lang="en-US" sz="1100" dirty="0">
              <a:solidFill>
                <a:schemeClr val="bg1"/>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100" dirty="0">
                <a:solidFill>
                  <a:schemeClr val="bg1"/>
                </a:solidFill>
                <a:latin typeface="Arial" panose="020B0604020202020204" pitchFamily="34" charset="0"/>
                <a:cs typeface="Arial" panose="020B0604020202020204" pitchFamily="34" charset="0"/>
              </a:rPr>
              <a:t>They have a significant need for life insurance to protect their incomes, but don’t appreciate its ability to provide tax-advantaged income.</a:t>
            </a:r>
          </a:p>
          <a:p>
            <a:r>
              <a:rPr lang="en-US" sz="1100" dirty="0">
                <a:solidFill>
                  <a:schemeClr val="bg1"/>
                </a:solidFill>
                <a:latin typeface="Arial" panose="020B0604020202020204" pitchFamily="34" charset="0"/>
                <a:cs typeface="Arial" panose="020B0604020202020204" pitchFamily="34" charset="0"/>
              </a:rPr>
              <a:t> </a:t>
            </a:r>
          </a:p>
        </p:txBody>
      </p:sp>
      <p:sp>
        <p:nvSpPr>
          <p:cNvPr id="16" name="TextBox 15"/>
          <p:cNvSpPr txBox="1"/>
          <p:nvPr/>
        </p:nvSpPr>
        <p:spPr>
          <a:xfrm>
            <a:off x="2692400" y="1752364"/>
            <a:ext cx="3718560" cy="430887"/>
          </a:xfrm>
          <a:prstGeom prst="rect">
            <a:avLst/>
          </a:prstGeom>
          <a:noFill/>
        </p:spPr>
        <p:txBody>
          <a:bodyPr wrap="square" rtlCol="0">
            <a:spAutoFit/>
          </a:bodyPr>
          <a:lstStyle/>
          <a:p>
            <a:r>
              <a:rPr lang="en-US" sz="1100" dirty="0">
                <a:latin typeface="Arial" panose="020B0604020202020204" pitchFamily="34" charset="0"/>
                <a:cs typeface="Arial" panose="020B0604020202020204" pitchFamily="34" charset="0"/>
              </a:rPr>
              <a:t>Let’s take a look at what tax rates look like for high income earners.</a:t>
            </a:r>
          </a:p>
        </p:txBody>
      </p:sp>
      <p:graphicFrame>
        <p:nvGraphicFramePr>
          <p:cNvPr id="2" name="Table 1"/>
          <p:cNvGraphicFramePr>
            <a:graphicFrameLocks noGrp="1"/>
          </p:cNvGraphicFramePr>
          <p:nvPr>
            <p:extLst>
              <p:ext uri="{D42A27DB-BD31-4B8C-83A1-F6EECF244321}">
                <p14:modId xmlns:p14="http://schemas.microsoft.com/office/powerpoint/2010/main" val="2227823837"/>
              </p:ext>
            </p:extLst>
          </p:nvPr>
        </p:nvGraphicFramePr>
        <p:xfrm>
          <a:off x="2609069" y="2234726"/>
          <a:ext cx="3568212" cy="1189196"/>
        </p:xfrm>
        <a:graphic>
          <a:graphicData uri="http://schemas.openxmlformats.org/drawingml/2006/table">
            <a:tbl>
              <a:tblPr firstRow="1" bandRow="1">
                <a:tableStyleId>{46F890A9-2807-4EBB-B81D-B2AA78EC7F39}</a:tableStyleId>
              </a:tblPr>
              <a:tblGrid>
                <a:gridCol w="1333011">
                  <a:extLst>
                    <a:ext uri="{9D8B030D-6E8A-4147-A177-3AD203B41FA5}">
                      <a16:colId xmlns:a16="http://schemas.microsoft.com/office/drawing/2014/main" val="3341321918"/>
                    </a:ext>
                  </a:extLst>
                </a:gridCol>
                <a:gridCol w="711200">
                  <a:extLst>
                    <a:ext uri="{9D8B030D-6E8A-4147-A177-3AD203B41FA5}">
                      <a16:colId xmlns:a16="http://schemas.microsoft.com/office/drawing/2014/main" val="3360016670"/>
                    </a:ext>
                  </a:extLst>
                </a:gridCol>
                <a:gridCol w="731520">
                  <a:extLst>
                    <a:ext uri="{9D8B030D-6E8A-4147-A177-3AD203B41FA5}">
                      <a16:colId xmlns:a16="http://schemas.microsoft.com/office/drawing/2014/main" val="2002591430"/>
                    </a:ext>
                  </a:extLst>
                </a:gridCol>
                <a:gridCol w="792481">
                  <a:extLst>
                    <a:ext uri="{9D8B030D-6E8A-4147-A177-3AD203B41FA5}">
                      <a16:colId xmlns:a16="http://schemas.microsoft.com/office/drawing/2014/main" val="785793947"/>
                    </a:ext>
                  </a:extLst>
                </a:gridCol>
              </a:tblGrid>
              <a:tr h="297299">
                <a:tc>
                  <a:txBody>
                    <a:bodyPr/>
                    <a:lstStyle/>
                    <a:p>
                      <a:pPr algn="ctr"/>
                      <a:r>
                        <a:rPr lang="en-US" sz="800" dirty="0"/>
                        <a:t>Top Federal Tax Rate</a:t>
                      </a:r>
                      <a:endParaRPr lang="en-US" sz="800" dirty="0">
                        <a:latin typeface="Arial" panose="020B0604020202020204" pitchFamily="34" charset="0"/>
                        <a:cs typeface="Arial" panose="020B0604020202020204" pitchFamily="34" charset="0"/>
                      </a:endParaRPr>
                    </a:p>
                  </a:txBody>
                  <a:tcPr anchor="ctr"/>
                </a:tc>
                <a:tc>
                  <a:txBody>
                    <a:bodyPr/>
                    <a:lstStyle/>
                    <a:p>
                      <a:pPr algn="ctr"/>
                      <a:r>
                        <a:rPr lang="en-US" sz="800" dirty="0"/>
                        <a:t>2012</a:t>
                      </a:r>
                      <a:endParaRPr lang="en-US" sz="800" dirty="0">
                        <a:latin typeface="Arial" panose="020B0604020202020204" pitchFamily="34" charset="0"/>
                        <a:cs typeface="Arial" panose="020B0604020202020204" pitchFamily="34" charset="0"/>
                      </a:endParaRPr>
                    </a:p>
                  </a:txBody>
                  <a:tcPr anchor="ctr"/>
                </a:tc>
                <a:tc>
                  <a:txBody>
                    <a:bodyPr/>
                    <a:lstStyle/>
                    <a:p>
                      <a:pPr algn="ctr"/>
                      <a:r>
                        <a:rPr lang="en-US" sz="800" dirty="0"/>
                        <a:t>Present</a:t>
                      </a:r>
                      <a:endParaRPr lang="en-US" sz="800" dirty="0">
                        <a:latin typeface="Arial" panose="020B0604020202020204" pitchFamily="34" charset="0"/>
                        <a:cs typeface="Arial" panose="020B0604020202020204" pitchFamily="34" charset="0"/>
                      </a:endParaRPr>
                    </a:p>
                  </a:txBody>
                  <a:tcPr anchor="ctr"/>
                </a:tc>
                <a:tc>
                  <a:txBody>
                    <a:bodyPr/>
                    <a:lstStyle/>
                    <a:p>
                      <a:pPr algn="ctr"/>
                      <a:r>
                        <a:rPr lang="en-US" sz="800" dirty="0"/>
                        <a:t>% Increase</a:t>
                      </a:r>
                      <a:endParaRPr lang="en-US" sz="8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552430931"/>
                  </a:ext>
                </a:extLst>
              </a:tr>
              <a:tr h="297299">
                <a:tc>
                  <a:txBody>
                    <a:bodyPr/>
                    <a:lstStyle/>
                    <a:p>
                      <a:pPr algn="ctr"/>
                      <a:r>
                        <a:rPr lang="en-US" sz="800" dirty="0"/>
                        <a:t>On Ordinary Income</a:t>
                      </a:r>
                      <a:endParaRPr lang="en-US" sz="800" dirty="0">
                        <a:latin typeface="Arial" panose="020B0604020202020204" pitchFamily="34" charset="0"/>
                        <a:cs typeface="Arial" panose="020B0604020202020204" pitchFamily="34" charset="0"/>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35%</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44.60%</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27.43%</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4996890"/>
                  </a:ext>
                </a:extLst>
              </a:tr>
              <a:tr h="297299">
                <a:tc>
                  <a:txBody>
                    <a:bodyPr/>
                    <a:lstStyle/>
                    <a:p>
                      <a:pPr algn="ctr"/>
                      <a:r>
                        <a:rPr lang="en-US" sz="800" dirty="0"/>
                        <a:t>On Capital Gains</a:t>
                      </a:r>
                      <a:endParaRPr lang="en-US" sz="800" dirty="0">
                        <a:latin typeface="Arial" panose="020B0604020202020204" pitchFamily="34" charset="0"/>
                        <a:cs typeface="Arial" panose="020B0604020202020204" pitchFamily="34" charset="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15%</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25%</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66.67%</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197621753"/>
                  </a:ext>
                </a:extLst>
              </a:tr>
              <a:tr h="297299">
                <a:tc>
                  <a:txBody>
                    <a:bodyPr/>
                    <a:lstStyle/>
                    <a:p>
                      <a:pPr algn="ctr"/>
                      <a:r>
                        <a:rPr lang="en-US" sz="800" dirty="0"/>
                        <a:t>On Dividends</a:t>
                      </a:r>
                      <a:endParaRPr lang="en-US" sz="800" dirty="0">
                        <a:latin typeface="Arial" panose="020B0604020202020204" pitchFamily="34" charset="0"/>
                        <a:cs typeface="Arial" panose="020B0604020202020204" pitchFamily="34" charset="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800" dirty="0"/>
                        <a:t>15%</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800" dirty="0"/>
                        <a:t>25%</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800" dirty="0"/>
                        <a:t>66.67%</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671866944"/>
                  </a:ext>
                </a:extLst>
              </a:tr>
            </a:tbl>
          </a:graphicData>
        </a:graphic>
      </p:graphicFrame>
      <p:sp>
        <p:nvSpPr>
          <p:cNvPr id="3" name="TextBox 2"/>
          <p:cNvSpPr txBox="1"/>
          <p:nvPr/>
        </p:nvSpPr>
        <p:spPr>
          <a:xfrm>
            <a:off x="2692400" y="3462184"/>
            <a:ext cx="3484881" cy="369332"/>
          </a:xfrm>
          <a:prstGeom prst="rect">
            <a:avLst/>
          </a:prstGeom>
          <a:noFill/>
        </p:spPr>
        <p:txBody>
          <a:bodyPr wrap="square" rtlCol="0">
            <a:spAutoFit/>
          </a:bodyPr>
          <a:lstStyle/>
          <a:p>
            <a:r>
              <a:rPr lang="en-US" sz="900" i="1" dirty="0"/>
              <a:t>* Includes 3.80% to account for Medicare Contribution Tax and 1.20% to account for Limitation on Itemized Deductions (Pease Amendment)</a:t>
            </a:r>
          </a:p>
        </p:txBody>
      </p:sp>
      <p:sp>
        <p:nvSpPr>
          <p:cNvPr id="5" name="TextBox 4"/>
          <p:cNvSpPr txBox="1"/>
          <p:nvPr/>
        </p:nvSpPr>
        <p:spPr>
          <a:xfrm>
            <a:off x="2609069" y="3826955"/>
            <a:ext cx="3649491" cy="261610"/>
          </a:xfrm>
          <a:prstGeom prst="rect">
            <a:avLst/>
          </a:prstGeom>
          <a:noFill/>
        </p:spPr>
        <p:txBody>
          <a:bodyPr wrap="square" rtlCol="0">
            <a:spAutoFit/>
          </a:bodyPr>
          <a:lstStyle/>
          <a:p>
            <a:r>
              <a:rPr lang="en-US" sz="1050" dirty="0">
                <a:latin typeface="Arial" panose="020B0604020202020204" pitchFamily="34" charset="0"/>
                <a:cs typeface="Arial" panose="020B0604020202020204" pitchFamily="34" charset="0"/>
              </a:rPr>
              <a:t>The increases are substantial in percentage terms. </a:t>
            </a:r>
          </a:p>
        </p:txBody>
      </p:sp>
      <p:sp>
        <p:nvSpPr>
          <p:cNvPr id="17" name="TextBox 16"/>
          <p:cNvSpPr txBox="1"/>
          <p:nvPr/>
        </p:nvSpPr>
        <p:spPr>
          <a:xfrm>
            <a:off x="2598908" y="4109014"/>
            <a:ext cx="3812052" cy="430887"/>
          </a:xfrm>
          <a:prstGeom prst="rect">
            <a:avLst/>
          </a:prstGeom>
          <a:noFill/>
        </p:spPr>
        <p:txBody>
          <a:bodyPr wrap="square" rtlCol="0">
            <a:spAutoFit/>
          </a:bodyPr>
          <a:lstStyle/>
          <a:p>
            <a:r>
              <a:rPr lang="en-US" sz="1100" b="1" dirty="0">
                <a:latin typeface="Arial" panose="020B0604020202020204" pitchFamily="34" charset="0"/>
                <a:cs typeface="Arial" panose="020B0604020202020204" pitchFamily="34" charset="0"/>
              </a:rPr>
              <a:t>What is the real effect of taxes from an income perspective?</a:t>
            </a:r>
          </a:p>
        </p:txBody>
      </p:sp>
      <p:graphicFrame>
        <p:nvGraphicFramePr>
          <p:cNvPr id="18" name="Table 17"/>
          <p:cNvGraphicFramePr>
            <a:graphicFrameLocks noGrp="1"/>
          </p:cNvGraphicFramePr>
          <p:nvPr>
            <p:extLst>
              <p:ext uri="{D42A27DB-BD31-4B8C-83A1-F6EECF244321}">
                <p14:modId xmlns:p14="http://schemas.microsoft.com/office/powerpoint/2010/main" val="3453740185"/>
              </p:ext>
            </p:extLst>
          </p:nvPr>
        </p:nvGraphicFramePr>
        <p:xfrm>
          <a:off x="3630148" y="4373399"/>
          <a:ext cx="2415052" cy="694227"/>
        </p:xfrm>
        <a:graphic>
          <a:graphicData uri="http://schemas.openxmlformats.org/drawingml/2006/table">
            <a:tbl>
              <a:tblPr firstRow="1" bandRow="1">
                <a:tableStyleId>{46F890A9-2807-4EBB-B81D-B2AA78EC7F39}</a:tableStyleId>
              </a:tblPr>
              <a:tblGrid>
                <a:gridCol w="1226332">
                  <a:extLst>
                    <a:ext uri="{9D8B030D-6E8A-4147-A177-3AD203B41FA5}">
                      <a16:colId xmlns:a16="http://schemas.microsoft.com/office/drawing/2014/main" val="3341321918"/>
                    </a:ext>
                  </a:extLst>
                </a:gridCol>
                <a:gridCol w="1188720">
                  <a:extLst>
                    <a:ext uri="{9D8B030D-6E8A-4147-A177-3AD203B41FA5}">
                      <a16:colId xmlns:a16="http://schemas.microsoft.com/office/drawing/2014/main" val="3360016670"/>
                    </a:ext>
                  </a:extLst>
                </a:gridCol>
              </a:tblGrid>
              <a:tr h="231409">
                <a:tc>
                  <a:txBody>
                    <a:bodyPr/>
                    <a:lstStyle/>
                    <a:p>
                      <a:pPr algn="ctr"/>
                      <a:r>
                        <a:rPr lang="en-US" sz="800" dirty="0"/>
                        <a:t>INCOME $10,000</a:t>
                      </a:r>
                      <a:endParaRPr lang="en-US" sz="800" dirty="0">
                        <a:latin typeface="Arial" panose="020B0604020202020204" pitchFamily="34" charset="0"/>
                        <a:cs typeface="Arial" panose="020B0604020202020204" pitchFamily="34" charset="0"/>
                      </a:endParaRPr>
                    </a:p>
                  </a:txBody>
                  <a:tcPr anchor="ctr"/>
                </a:tc>
                <a:tc>
                  <a:txBody>
                    <a:bodyPr/>
                    <a:lstStyle/>
                    <a:p>
                      <a:pPr algn="ctr"/>
                      <a:r>
                        <a:rPr lang="en-US" sz="800" dirty="0"/>
                        <a:t>INCOME $10,000</a:t>
                      </a:r>
                      <a:endParaRPr lang="en-US" sz="800"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2552430931"/>
                  </a:ext>
                </a:extLst>
              </a:tr>
              <a:tr h="231409">
                <a:tc>
                  <a:txBody>
                    <a:bodyPr/>
                    <a:lstStyle/>
                    <a:p>
                      <a:pPr algn="ctr"/>
                      <a:r>
                        <a:rPr lang="en-US" sz="800" dirty="0"/>
                        <a:t>Tax Rate 25%</a:t>
                      </a:r>
                      <a:endParaRPr lang="en-US" sz="800" dirty="0">
                        <a:latin typeface="Arial" panose="020B0604020202020204" pitchFamily="34" charset="0"/>
                        <a:cs typeface="Arial" panose="020B0604020202020204" pitchFamily="34" charset="0"/>
                      </a:endParaRPr>
                    </a:p>
                  </a:txBody>
                  <a:tcPr anchor="ct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sz="800" dirty="0"/>
                        <a:t>Tax Rate 50%</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694996890"/>
                  </a:ext>
                </a:extLst>
              </a:tr>
              <a:tr h="231409">
                <a:tc>
                  <a:txBody>
                    <a:bodyPr/>
                    <a:lstStyle/>
                    <a:p>
                      <a:pPr algn="ctr"/>
                      <a:r>
                        <a:rPr lang="en-US" sz="800" dirty="0"/>
                        <a:t>Take</a:t>
                      </a:r>
                      <a:r>
                        <a:rPr lang="en-US" sz="800" baseline="0" dirty="0"/>
                        <a:t> Home $7,500</a:t>
                      </a:r>
                      <a:endParaRPr lang="en-US" sz="800" dirty="0">
                        <a:latin typeface="Arial" panose="020B0604020202020204" pitchFamily="34" charset="0"/>
                        <a:cs typeface="Arial" panose="020B0604020202020204" pitchFamily="34" charset="0"/>
                      </a:endParaRPr>
                    </a:p>
                  </a:txBody>
                  <a:tcPr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1"/>
                    </a:solidFill>
                  </a:tcPr>
                </a:tc>
                <a:tc>
                  <a:txBody>
                    <a:bodyPr/>
                    <a:lstStyle/>
                    <a:p>
                      <a:pPr algn="ctr"/>
                      <a:r>
                        <a:rPr lang="en-US" sz="800" dirty="0"/>
                        <a:t>Take Home $5,000</a:t>
                      </a:r>
                      <a:endParaRPr lang="en-US" sz="800" dirty="0">
                        <a:latin typeface="Arial" panose="020B0604020202020204" pitchFamily="34" charset="0"/>
                        <a:cs typeface="Arial" panose="020B0604020202020204" pitchFamily="34" charset="0"/>
                      </a:endParaRPr>
                    </a:p>
                  </a:txBody>
                  <a:tcPr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1"/>
                    </a:solidFill>
                  </a:tcPr>
                </a:tc>
                <a:extLst>
                  <a:ext uri="{0D108BD9-81ED-4DB2-BD59-A6C34878D82A}">
                    <a16:rowId xmlns:a16="http://schemas.microsoft.com/office/drawing/2014/main" val="1197621753"/>
                  </a:ext>
                </a:extLst>
              </a:tr>
            </a:tbl>
          </a:graphicData>
        </a:graphic>
      </p:graphicFrame>
      <p:sp>
        <p:nvSpPr>
          <p:cNvPr id="19" name="TextBox 18"/>
          <p:cNvSpPr txBox="1"/>
          <p:nvPr/>
        </p:nvSpPr>
        <p:spPr>
          <a:xfrm>
            <a:off x="340360" y="6214031"/>
            <a:ext cx="1727200" cy="646331"/>
          </a:xfrm>
          <a:prstGeom prst="rect">
            <a:avLst/>
          </a:prstGeom>
          <a:noFill/>
        </p:spPr>
        <p:txBody>
          <a:bodyPr wrap="square" rtlCol="0">
            <a:spAutoFit/>
          </a:bodyPr>
          <a:lstStyle/>
          <a:p>
            <a:pPr>
              <a:lnSpc>
                <a:spcPct val="150000"/>
              </a:lnSpc>
            </a:pPr>
            <a:r>
              <a:rPr lang="en-US" sz="1200" b="1" dirty="0">
                <a:solidFill>
                  <a:srgbClr val="C00000"/>
                </a:solidFill>
                <a:latin typeface="Arial" panose="020B0604020202020204" pitchFamily="34" charset="0"/>
                <a:cs typeface="Arial" panose="020B0604020202020204" pitchFamily="34" charset="0"/>
              </a:rPr>
              <a:t>THE CHALLENGE </a:t>
            </a:r>
            <a:r>
              <a:rPr lang="en-US" sz="1200" b="1" dirty="0">
                <a:latin typeface="Arial" panose="020B0604020202020204" pitchFamily="34" charset="0"/>
                <a:cs typeface="Arial" panose="020B0604020202020204" pitchFamily="34" charset="0"/>
              </a:rPr>
              <a:t>– Lack of Options</a:t>
            </a:r>
            <a:endParaRPr lang="en-US" sz="1200" dirty="0">
              <a:latin typeface="Arial" panose="020B0604020202020204" pitchFamily="34" charset="0"/>
              <a:cs typeface="Arial" panose="020B0604020202020204" pitchFamily="34" charset="0"/>
            </a:endParaRPr>
          </a:p>
        </p:txBody>
      </p:sp>
      <p:sp>
        <p:nvSpPr>
          <p:cNvPr id="20" name="TextBox 19"/>
          <p:cNvSpPr txBox="1"/>
          <p:nvPr/>
        </p:nvSpPr>
        <p:spPr>
          <a:xfrm>
            <a:off x="2092960" y="5227876"/>
            <a:ext cx="4165600" cy="2554545"/>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Most people are aware of three types or buckets of tax-advantaged savings vehicles:</a:t>
            </a:r>
          </a:p>
          <a:p>
            <a:endParaRPr lang="en-US" sz="1000" b="1" dirty="0">
              <a:latin typeface="Arial" panose="020B0604020202020204" pitchFamily="34" charset="0"/>
              <a:cs typeface="Arial" panose="020B0604020202020204" pitchFamily="34" charset="0"/>
            </a:endParaRPr>
          </a:p>
          <a:p>
            <a:r>
              <a:rPr lang="en-US" sz="1000" b="1" dirty="0">
                <a:latin typeface="Arial" panose="020B0604020202020204" pitchFamily="34" charset="0"/>
                <a:cs typeface="Arial" panose="020B0604020202020204" pitchFamily="34" charset="0"/>
              </a:rPr>
              <a:t>Bucket 1</a:t>
            </a:r>
            <a:r>
              <a:rPr lang="en-US" sz="1000" dirty="0">
                <a:latin typeface="Arial" panose="020B0604020202020204" pitchFamily="34" charset="0"/>
                <a:cs typeface="Arial" panose="020B0604020202020204" pitchFamily="34" charset="0"/>
              </a:rPr>
              <a:t>: 401(k) – Tax deductible going in, max contribution of $18,000 and may be taxed at a maximum ordinary income tax rate of 44.6% upon withdrawal. </a:t>
            </a:r>
          </a:p>
          <a:p>
            <a:endParaRPr lang="en-US" sz="1000" b="1" dirty="0">
              <a:latin typeface="Arial" panose="020B0604020202020204" pitchFamily="34" charset="0"/>
              <a:cs typeface="Arial" panose="020B0604020202020204" pitchFamily="34" charset="0"/>
            </a:endParaRPr>
          </a:p>
          <a:p>
            <a:r>
              <a:rPr lang="en-US" sz="1000" b="1" dirty="0">
                <a:latin typeface="Arial" panose="020B0604020202020204" pitchFamily="34" charset="0"/>
                <a:cs typeface="Arial" panose="020B0604020202020204" pitchFamily="34" charset="0"/>
              </a:rPr>
              <a:t>Bucket 2</a:t>
            </a:r>
            <a:r>
              <a:rPr lang="en-US" sz="1000" dirty="0">
                <a:latin typeface="Arial" panose="020B0604020202020204" pitchFamily="34" charset="0"/>
                <a:cs typeface="Arial" panose="020B0604020202020204" pitchFamily="34" charset="0"/>
              </a:rPr>
              <a:t>: MUTUAL FUNDS / STOCK ACCOUNTS – (15-20% capital gains tax)</a:t>
            </a:r>
          </a:p>
          <a:p>
            <a:endParaRPr lang="en-US" sz="1000" b="1" dirty="0">
              <a:latin typeface="Arial" panose="020B0604020202020204" pitchFamily="34" charset="0"/>
              <a:cs typeface="Arial" panose="020B0604020202020204" pitchFamily="34" charset="0"/>
            </a:endParaRPr>
          </a:p>
          <a:p>
            <a:r>
              <a:rPr lang="en-US" sz="1000" b="1" dirty="0">
                <a:latin typeface="Arial" panose="020B0604020202020204" pitchFamily="34" charset="0"/>
                <a:cs typeface="Arial" panose="020B0604020202020204" pitchFamily="34" charset="0"/>
              </a:rPr>
              <a:t>Bucket 3</a:t>
            </a:r>
            <a:r>
              <a:rPr lang="en-US" sz="1000" dirty="0">
                <a:latin typeface="Arial" panose="020B0604020202020204" pitchFamily="34" charset="0"/>
                <a:cs typeface="Arial" panose="020B0604020202020204" pitchFamily="34" charset="0"/>
              </a:rPr>
              <a:t>: MUNI’S / ROTH IRAS – (0%, but most of our high income earners will have very little in this bucket) Note that, for no income tax to be imposed on Roth IRA distributions, the distributions must be considered qualified distributions under IRC § 408A(d)(2)</a:t>
            </a:r>
          </a:p>
          <a:p>
            <a:endParaRPr lang="en-US" sz="1000" b="1" dirty="0">
              <a:latin typeface="Arial" panose="020B0604020202020204" pitchFamily="34" charset="0"/>
              <a:cs typeface="Arial" panose="020B0604020202020204" pitchFamily="34" charset="0"/>
            </a:endParaRPr>
          </a:p>
          <a:p>
            <a:r>
              <a:rPr lang="en-US" sz="1000" b="1" i="1" dirty="0">
                <a:latin typeface="Arial" panose="020B0604020202020204" pitchFamily="34" charset="0"/>
                <a:cs typeface="Arial" panose="020B0604020202020204" pitchFamily="34" charset="0"/>
              </a:rPr>
              <a:t>If you could put more in the last bucket, would you?</a:t>
            </a:r>
            <a:endParaRPr lang="en-US" sz="900" b="1" i="1" dirty="0">
              <a:latin typeface="Arial" panose="020B0604020202020204" pitchFamily="34" charset="0"/>
              <a:cs typeface="Arial" panose="020B0604020202020204" pitchFamily="34" charset="0"/>
            </a:endParaRPr>
          </a:p>
        </p:txBody>
      </p:sp>
      <p:sp>
        <p:nvSpPr>
          <p:cNvPr id="21" name="Left Brace 20"/>
          <p:cNvSpPr/>
          <p:nvPr/>
        </p:nvSpPr>
        <p:spPr>
          <a:xfrm>
            <a:off x="1739412" y="5227876"/>
            <a:ext cx="402296" cy="2554545"/>
          </a:xfrm>
          <a:prstGeom prst="leftBrace">
            <a:avLst>
              <a:gd name="adj1" fmla="val 0"/>
              <a:gd name="adj2" fmla="val 50000"/>
            </a:avLst>
          </a:prstGeom>
          <a:ln w="6350">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2" name="TextBox 21"/>
          <p:cNvSpPr txBox="1"/>
          <p:nvPr/>
        </p:nvSpPr>
        <p:spPr>
          <a:xfrm>
            <a:off x="1625600" y="8757920"/>
            <a:ext cx="4785360"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For Financial Professional Use Only | Not Approved for Use with Consumers</a:t>
            </a:r>
          </a:p>
        </p:txBody>
      </p:sp>
      <p:pic>
        <p:nvPicPr>
          <p:cNvPr id="23" name="Picture 2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Tree>
    <p:extLst>
      <p:ext uri="{BB962C8B-B14F-4D97-AF65-F5344CB8AC3E}">
        <p14:creationId xmlns:p14="http://schemas.microsoft.com/office/powerpoint/2010/main" val="27098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8" name="TextBox 7"/>
          <p:cNvSpPr txBox="1"/>
          <p:nvPr/>
        </p:nvSpPr>
        <p:spPr>
          <a:xfrm>
            <a:off x="223520" y="1066800"/>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Navigating The New Tax Environment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0" name="Rectangle 9"/>
          <p:cNvSpPr/>
          <p:nvPr/>
        </p:nvSpPr>
        <p:spPr>
          <a:xfrm>
            <a:off x="345440" y="1700888"/>
            <a:ext cx="6065520" cy="6914792"/>
          </a:xfrm>
          <a:prstGeom prst="rect">
            <a:avLst/>
          </a:prstGeom>
          <a:solidFill>
            <a:schemeClr val="bg1">
              <a:lumMod val="7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p:cNvSpPr txBox="1"/>
          <p:nvPr/>
        </p:nvSpPr>
        <p:spPr>
          <a:xfrm>
            <a:off x="467360" y="1752364"/>
            <a:ext cx="5943600" cy="1446550"/>
          </a:xfrm>
          <a:prstGeom prst="rect">
            <a:avLst/>
          </a:prstGeom>
          <a:noFill/>
        </p:spPr>
        <p:txBody>
          <a:bodyPr wrap="square" rtlCol="0">
            <a:spAutoFit/>
          </a:bodyPr>
          <a:lstStyle/>
          <a:p>
            <a:r>
              <a:rPr lang="en-US" sz="1100" b="1" dirty="0">
                <a:solidFill>
                  <a:srgbClr val="C00000"/>
                </a:solidFill>
                <a:latin typeface="Arial" panose="020B0604020202020204" pitchFamily="34" charset="0"/>
                <a:cs typeface="Arial" panose="020B0604020202020204" pitchFamily="34" charset="0"/>
              </a:rPr>
              <a:t>OPPORTUNITY</a:t>
            </a:r>
          </a:p>
          <a:p>
            <a:endParaRPr lang="en-US" sz="1100" b="1" dirty="0">
              <a:latin typeface="Arial" panose="020B0604020202020204" pitchFamily="34" charset="0"/>
              <a:cs typeface="Arial" panose="020B0604020202020204" pitchFamily="34" charset="0"/>
            </a:endParaRPr>
          </a:p>
          <a:p>
            <a:r>
              <a:rPr lang="en-US" sz="1050" b="1" i="1" dirty="0">
                <a:latin typeface="Arial" panose="020B0604020202020204" pitchFamily="34" charset="0"/>
                <a:cs typeface="Arial" panose="020B0604020202020204" pitchFamily="34" charset="0"/>
              </a:rPr>
              <a:t>There is one more place: life insurance……yes LIFE INSURANCE</a:t>
            </a:r>
            <a:r>
              <a:rPr lang="en-US" sz="1050" i="1" dirty="0">
                <a:latin typeface="Arial" panose="020B0604020202020204" pitchFamily="34" charset="0"/>
                <a:cs typeface="Arial" panose="020B0604020202020204" pitchFamily="34" charset="0"/>
              </a:rPr>
              <a:t> – </a:t>
            </a:r>
            <a:r>
              <a:rPr lang="en-US" sz="1050" dirty="0">
                <a:latin typeface="Arial" panose="020B0604020202020204" pitchFamily="34" charset="0"/>
                <a:cs typeface="Arial" panose="020B0604020202020204" pitchFamily="34" charset="0"/>
              </a:rPr>
              <a:t>but not life insurance the way you may know it. Life insurance provides a typically tax-free death benefit</a:t>
            </a:r>
            <a:r>
              <a:rPr lang="en-US" sz="1050" baseline="30000" dirty="0">
                <a:latin typeface="Arial" panose="020B0604020202020204" pitchFamily="34" charset="0"/>
                <a:cs typeface="Arial" panose="020B0604020202020204" pitchFamily="34" charset="0"/>
              </a:rPr>
              <a:t>1</a:t>
            </a:r>
            <a:r>
              <a:rPr lang="en-US" sz="1050" dirty="0">
                <a:latin typeface="Arial" panose="020B0604020202020204" pitchFamily="34" charset="0"/>
                <a:cs typeface="Arial" panose="020B0604020202020204" pitchFamily="34" charset="0"/>
              </a:rPr>
              <a:t> to those who depend on you financially. There are also several tax-favorable living benefits to life insurance. That is, benefits you can take advantage of while living. </a:t>
            </a:r>
          </a:p>
          <a:p>
            <a:endParaRPr lang="en-US" sz="1050" b="1" i="1" dirty="0">
              <a:latin typeface="Arial" panose="020B0604020202020204" pitchFamily="34" charset="0"/>
              <a:cs typeface="Arial" panose="020B0604020202020204" pitchFamily="34" charset="0"/>
            </a:endParaRPr>
          </a:p>
          <a:p>
            <a:r>
              <a:rPr lang="en-US" sz="1050" b="1" dirty="0">
                <a:latin typeface="Arial" panose="020B0604020202020204" pitchFamily="34" charset="0"/>
                <a:cs typeface="Arial" panose="020B0604020202020204" pitchFamily="34" charset="0"/>
              </a:rPr>
              <a:t>Let me show you how people like you are buying their life insurance. </a:t>
            </a:r>
          </a:p>
        </p:txBody>
      </p:sp>
      <p:grpSp>
        <p:nvGrpSpPr>
          <p:cNvPr id="32" name="Group 31"/>
          <p:cNvGrpSpPr/>
          <p:nvPr/>
        </p:nvGrpSpPr>
        <p:grpSpPr>
          <a:xfrm>
            <a:off x="954769" y="3280061"/>
            <a:ext cx="4815840" cy="2438016"/>
            <a:chOff x="1092200" y="3250390"/>
            <a:chExt cx="4572000" cy="1849930"/>
          </a:xfrm>
        </p:grpSpPr>
        <p:sp>
          <p:nvSpPr>
            <p:cNvPr id="9" name="Rectangle 8"/>
            <p:cNvSpPr/>
            <p:nvPr/>
          </p:nvSpPr>
          <p:spPr>
            <a:xfrm>
              <a:off x="1092200" y="3250390"/>
              <a:ext cx="4572000" cy="184993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cxnSp>
          <p:nvCxnSpPr>
            <p:cNvPr id="13" name="Straight Connector 12"/>
            <p:cNvCxnSpPr/>
            <p:nvPr/>
          </p:nvCxnSpPr>
          <p:spPr>
            <a:xfrm>
              <a:off x="1341120" y="3683426"/>
              <a:ext cx="0" cy="1223854"/>
            </a:xfrm>
            <a:prstGeom prst="line">
              <a:avLst/>
            </a:prstGeom>
            <a:ln w="222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H="1">
              <a:off x="1341120" y="4897120"/>
              <a:ext cx="4003040" cy="10160"/>
            </a:xfrm>
            <a:prstGeom prst="line">
              <a:avLst/>
            </a:prstGeom>
            <a:ln w="22225">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flipH="1">
              <a:off x="1341120" y="3952240"/>
              <a:ext cx="4003040" cy="10160"/>
            </a:xfrm>
            <a:prstGeom prst="line">
              <a:avLst/>
            </a:prstGeom>
            <a:ln w="22225">
              <a:solidFill>
                <a:schemeClr val="accent2">
                  <a:lumMod val="75000"/>
                </a:schemeClr>
              </a:solidFill>
              <a:prstDash val="sysDash"/>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flipH="1">
              <a:off x="1341120" y="4521200"/>
              <a:ext cx="4003040" cy="10160"/>
            </a:xfrm>
            <a:prstGeom prst="line">
              <a:avLst/>
            </a:prstGeom>
            <a:ln w="22225">
              <a:solidFill>
                <a:srgbClr val="92D050"/>
              </a:solidFill>
              <a:prstDash val="sysDash"/>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4480560" y="4295353"/>
              <a:ext cx="1056640" cy="215444"/>
            </a:xfrm>
            <a:prstGeom prst="rect">
              <a:avLst/>
            </a:prstGeom>
            <a:noFill/>
          </p:spPr>
          <p:txBody>
            <a:bodyPr wrap="square" rtlCol="0">
              <a:spAutoFit/>
            </a:bodyPr>
            <a:lstStyle/>
            <a:p>
              <a:r>
                <a:rPr lang="en-US" sz="800" dirty="0"/>
                <a:t>Insurance Company</a:t>
              </a:r>
            </a:p>
          </p:txBody>
        </p:sp>
        <p:sp>
          <p:nvSpPr>
            <p:cNvPr id="26" name="TextBox 25"/>
            <p:cNvSpPr txBox="1"/>
            <p:nvPr/>
          </p:nvSpPr>
          <p:spPr>
            <a:xfrm>
              <a:off x="5110479" y="3746956"/>
              <a:ext cx="553721" cy="215444"/>
            </a:xfrm>
            <a:prstGeom prst="rect">
              <a:avLst/>
            </a:prstGeom>
            <a:noFill/>
          </p:spPr>
          <p:txBody>
            <a:bodyPr wrap="square" rtlCol="0">
              <a:spAutoFit/>
            </a:bodyPr>
            <a:lstStyle/>
            <a:p>
              <a:r>
                <a:rPr lang="en-US" sz="800" dirty="0"/>
                <a:t>IRS</a:t>
              </a:r>
            </a:p>
          </p:txBody>
        </p:sp>
        <p:sp>
          <p:nvSpPr>
            <p:cNvPr id="27" name="TextBox 26"/>
            <p:cNvSpPr txBox="1"/>
            <p:nvPr/>
          </p:nvSpPr>
          <p:spPr>
            <a:xfrm>
              <a:off x="1341120" y="3339260"/>
              <a:ext cx="2032000" cy="246221"/>
            </a:xfrm>
            <a:prstGeom prst="rect">
              <a:avLst/>
            </a:prstGeom>
            <a:noFill/>
          </p:spPr>
          <p:txBody>
            <a:bodyPr wrap="square" rtlCol="0">
              <a:spAutoFit/>
            </a:bodyPr>
            <a:lstStyle/>
            <a:p>
              <a:r>
                <a:rPr lang="en-US" sz="1000" b="1" dirty="0"/>
                <a:t>$1,000,000 Death Benefit Need</a:t>
              </a:r>
            </a:p>
          </p:txBody>
        </p:sp>
        <p:cxnSp>
          <p:nvCxnSpPr>
            <p:cNvPr id="29" name="Straight Arrow Connector 28"/>
            <p:cNvCxnSpPr/>
            <p:nvPr/>
          </p:nvCxnSpPr>
          <p:spPr>
            <a:xfrm flipV="1">
              <a:off x="1341120" y="3683426"/>
              <a:ext cx="3302000" cy="1213694"/>
            </a:xfrm>
            <a:prstGeom prst="straightConnector1">
              <a:avLst/>
            </a:prstGeom>
            <a:ln w="22225">
              <a:solidFill>
                <a:srgbClr val="0070C0"/>
              </a:solidFill>
              <a:tailEnd type="triangle"/>
            </a:ln>
          </p:spPr>
          <p:style>
            <a:lnRef idx="1">
              <a:schemeClr val="accent1"/>
            </a:lnRef>
            <a:fillRef idx="0">
              <a:schemeClr val="accent1"/>
            </a:fillRef>
            <a:effectRef idx="0">
              <a:schemeClr val="accent1"/>
            </a:effectRef>
            <a:fontRef idx="minor">
              <a:schemeClr val="tx1"/>
            </a:fontRef>
          </p:style>
        </p:cxnSp>
      </p:grpSp>
      <p:sp>
        <p:nvSpPr>
          <p:cNvPr id="30" name="TextBox 29"/>
          <p:cNvSpPr txBox="1"/>
          <p:nvPr/>
        </p:nvSpPr>
        <p:spPr>
          <a:xfrm>
            <a:off x="390889" y="5978453"/>
            <a:ext cx="5943600" cy="1477328"/>
          </a:xfrm>
          <a:prstGeom prst="rect">
            <a:avLst/>
          </a:prstGeom>
          <a:noFill/>
        </p:spPr>
        <p:txBody>
          <a:bodyPr wrap="square" rtlCol="0">
            <a:spAutoFit/>
          </a:bodyPr>
          <a:lstStyle/>
          <a:p>
            <a:pPr marL="171450" indent="-171450">
              <a:spcBef>
                <a:spcPts val="600"/>
              </a:spcBef>
              <a:buFont typeface="Arial" panose="020B0604020202020204" pitchFamily="34" charset="0"/>
              <a:buChar char="•"/>
            </a:pPr>
            <a:r>
              <a:rPr lang="en-US" sz="1000" dirty="0">
                <a:latin typeface="Arial" panose="020B0604020202020204" pitchFamily="34" charset="0"/>
                <a:cs typeface="Arial" panose="020B0604020202020204" pitchFamily="34" charset="0"/>
              </a:rPr>
              <a:t>Assume you needed $1 million of life insurance and you wanted it to be as inexpensive as possible. Who would set the cost of the insurance? Yes, the life insurance company. This is term insurance.</a:t>
            </a:r>
          </a:p>
          <a:p>
            <a:pPr marL="171450" indent="-171450">
              <a:spcBef>
                <a:spcPts val="600"/>
              </a:spcBef>
              <a:buFont typeface="Arial" panose="020B0604020202020204" pitchFamily="34" charset="0"/>
              <a:buChar char="•"/>
            </a:pPr>
            <a:r>
              <a:rPr lang="en-US" sz="1000" dirty="0">
                <a:latin typeface="Arial" panose="020B0604020202020204" pitchFamily="34" charset="0"/>
                <a:cs typeface="Arial" panose="020B0604020202020204" pitchFamily="34" charset="0"/>
              </a:rPr>
              <a:t>The second type of life insurance is cash value life insurance. The policy has accumulation that earns interest after the expenses of the life insurance are paid. (diagonal line)</a:t>
            </a:r>
          </a:p>
          <a:p>
            <a:pPr marL="171450" indent="-171450">
              <a:spcBef>
                <a:spcPts val="600"/>
              </a:spcBef>
              <a:buFont typeface="Arial" panose="020B0604020202020204" pitchFamily="34" charset="0"/>
              <a:buChar char="•"/>
            </a:pPr>
            <a:r>
              <a:rPr lang="en-US" sz="1000" dirty="0">
                <a:latin typeface="Arial" panose="020B0604020202020204" pitchFamily="34" charset="0"/>
                <a:cs typeface="Arial" panose="020B0604020202020204" pitchFamily="34" charset="0"/>
              </a:rPr>
              <a:t>Who sets the maximum amount you can put into a cash value life insurance policy? The IRS. Why?</a:t>
            </a:r>
          </a:p>
          <a:p>
            <a:pPr marL="171450" indent="-171450">
              <a:spcBef>
                <a:spcPts val="600"/>
              </a:spcBef>
              <a:buFont typeface="Arial" panose="020B0604020202020204" pitchFamily="34" charset="0"/>
              <a:buChar char="•"/>
            </a:pPr>
            <a:r>
              <a:rPr lang="en-US" sz="1000" dirty="0">
                <a:latin typeface="Arial" panose="020B0604020202020204" pitchFamily="34" charset="0"/>
                <a:cs typeface="Arial" panose="020B0604020202020204" pitchFamily="34" charset="0"/>
              </a:rPr>
              <a:t>People like </a:t>
            </a:r>
            <a:r>
              <a:rPr lang="en-US" sz="1000">
                <a:latin typeface="Arial" panose="020B0604020202020204" pitchFamily="34" charset="0"/>
                <a:cs typeface="Arial" panose="020B0604020202020204" pitchFamily="34" charset="0"/>
              </a:rPr>
              <a:t>you put </a:t>
            </a:r>
            <a:r>
              <a:rPr lang="en-US" sz="1000" dirty="0">
                <a:latin typeface="Arial" panose="020B0604020202020204" pitchFamily="34" charset="0"/>
                <a:cs typeface="Arial" panose="020B0604020202020204" pitchFamily="34" charset="0"/>
              </a:rPr>
              <a:t>as much money as they can into their cash value life insurance. Why?</a:t>
            </a:r>
          </a:p>
          <a:p>
            <a:pPr marL="171450" indent="-171450">
              <a:spcBef>
                <a:spcPts val="600"/>
              </a:spcBef>
              <a:buFont typeface="Arial" panose="020B0604020202020204" pitchFamily="34" charset="0"/>
              <a:buChar char="•"/>
            </a:pPr>
            <a:r>
              <a:rPr lang="en-US" sz="1000" b="1" dirty="0">
                <a:latin typeface="Arial" panose="020B0604020202020204" pitchFamily="34" charset="0"/>
                <a:cs typeface="Arial" panose="020B0604020202020204" pitchFamily="34" charset="0"/>
              </a:rPr>
              <a:t>Don’t buy your life insurance like everybody else does. You are not like everybody else.</a:t>
            </a:r>
          </a:p>
        </p:txBody>
      </p:sp>
      <p:sp>
        <p:nvSpPr>
          <p:cNvPr id="33" name="TextBox 32"/>
          <p:cNvSpPr txBox="1"/>
          <p:nvPr/>
        </p:nvSpPr>
        <p:spPr>
          <a:xfrm>
            <a:off x="1625600" y="8757920"/>
            <a:ext cx="4785360"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For Financial Professional Use Only | Not Approved for Use with Consumers</a:t>
            </a:r>
          </a:p>
        </p:txBody>
      </p:sp>
      <p:pic>
        <p:nvPicPr>
          <p:cNvPr id="20" name="Picture 1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Tree>
    <p:extLst>
      <p:ext uri="{BB962C8B-B14F-4D97-AF65-F5344CB8AC3E}">
        <p14:creationId xmlns:p14="http://schemas.microsoft.com/office/powerpoint/2010/main" val="4191957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0" y="912022"/>
            <a:ext cx="6858000"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4206240" y="294640"/>
            <a:ext cx="2550160" cy="523220"/>
          </a:xfrm>
          <a:prstGeom prst="rect">
            <a:avLst/>
          </a:prstGeom>
          <a:noFill/>
        </p:spPr>
        <p:txBody>
          <a:bodyPr wrap="square" rtlCol="0">
            <a:spAutoFit/>
          </a:bodyPr>
          <a:lstStyle/>
          <a:p>
            <a:pPr algn="r"/>
            <a:r>
              <a:rPr lang="en-US" sz="2800" dirty="0">
                <a:latin typeface="Century Gothic" panose="020B0502020202020204" pitchFamily="34" charset="0"/>
              </a:rPr>
              <a:t>Sales Idea</a:t>
            </a:r>
          </a:p>
        </p:txBody>
      </p:sp>
      <p:sp>
        <p:nvSpPr>
          <p:cNvPr id="8" name="TextBox 7"/>
          <p:cNvSpPr txBox="1"/>
          <p:nvPr/>
        </p:nvSpPr>
        <p:spPr>
          <a:xfrm>
            <a:off x="223520" y="1066800"/>
            <a:ext cx="6309360" cy="553998"/>
          </a:xfrm>
          <a:prstGeom prst="rect">
            <a:avLst/>
          </a:prstGeom>
          <a:noFill/>
        </p:spPr>
        <p:txBody>
          <a:bodyPr wrap="square" rtlCol="0">
            <a:spAutoFit/>
          </a:bodyPr>
          <a:lstStyle/>
          <a:p>
            <a:pPr algn="r"/>
            <a:r>
              <a:rPr lang="en-US" dirty="0">
                <a:solidFill>
                  <a:srgbClr val="C00000"/>
                </a:solidFill>
                <a:latin typeface="Arial" panose="020B0604020202020204" pitchFamily="34" charset="0"/>
                <a:cs typeface="Arial" panose="020B0604020202020204" pitchFamily="34" charset="0"/>
              </a:rPr>
              <a:t>Navigating The New Tax Environment </a:t>
            </a:r>
            <a:br>
              <a:rPr lang="en-US" dirty="0">
                <a:latin typeface="Arial" panose="020B0604020202020204" pitchFamily="34" charset="0"/>
                <a:cs typeface="Arial" panose="020B0604020202020204" pitchFamily="34" charset="0"/>
              </a:rPr>
            </a:br>
            <a:r>
              <a:rPr lang="en-US" sz="1200" dirty="0">
                <a:latin typeface="Arial" panose="020B0604020202020204" pitchFamily="34" charset="0"/>
                <a:cs typeface="Arial" panose="020B0604020202020204" pitchFamily="34" charset="0"/>
              </a:rPr>
              <a:t>Role Play / Script</a:t>
            </a:r>
            <a:endParaRPr lang="en-US" dirty="0">
              <a:latin typeface="Arial" panose="020B0604020202020204" pitchFamily="34" charset="0"/>
              <a:cs typeface="Arial" panose="020B0604020202020204" pitchFamily="34" charset="0"/>
            </a:endParaRPr>
          </a:p>
        </p:txBody>
      </p:sp>
      <p:sp>
        <p:nvSpPr>
          <p:cNvPr id="10" name="Rectangle 9"/>
          <p:cNvSpPr/>
          <p:nvPr/>
        </p:nvSpPr>
        <p:spPr>
          <a:xfrm>
            <a:off x="345440" y="1700888"/>
            <a:ext cx="6065520" cy="5919112"/>
          </a:xfrm>
          <a:prstGeom prst="rect">
            <a:avLst/>
          </a:prstGeom>
          <a:solidFill>
            <a:schemeClr val="bg1">
              <a:lumMod val="75000"/>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TextBox 30"/>
          <p:cNvSpPr txBox="1"/>
          <p:nvPr/>
        </p:nvSpPr>
        <p:spPr>
          <a:xfrm>
            <a:off x="406400" y="1990067"/>
            <a:ext cx="5943600" cy="5709255"/>
          </a:xfrm>
          <a:prstGeom prst="rect">
            <a:avLst/>
          </a:prstGeom>
          <a:noFill/>
        </p:spPr>
        <p:txBody>
          <a:bodyPr wrap="square" rtlCol="0">
            <a:spAutoFit/>
          </a:bodyPr>
          <a:lstStyle/>
          <a:p>
            <a:r>
              <a:rPr lang="en-US" sz="1100" b="1" dirty="0">
                <a:solidFill>
                  <a:srgbClr val="C00000"/>
                </a:solidFill>
                <a:latin typeface="Arial" panose="020B0604020202020204" pitchFamily="34" charset="0"/>
                <a:cs typeface="Arial" panose="020B0604020202020204" pitchFamily="34" charset="0"/>
              </a:rPr>
              <a:t>LET ME SHOW YOU THE NUMBERS PROPOSAL</a:t>
            </a:r>
          </a:p>
          <a:p>
            <a:endParaRPr lang="en-US" sz="1100" b="1" dirty="0">
              <a:latin typeface="Arial" panose="020B0604020202020204" pitchFamily="34" charset="0"/>
              <a:cs typeface="Arial" panose="020B0604020202020204" pitchFamily="34" charset="0"/>
            </a:endParaRPr>
          </a:p>
          <a:p>
            <a:pPr>
              <a:spcBef>
                <a:spcPts val="600"/>
              </a:spcBef>
            </a:pPr>
            <a:r>
              <a:rPr lang="en-US" sz="1050" dirty="0">
                <a:latin typeface="Arial" panose="020B0604020202020204" pitchFamily="34" charset="0"/>
                <a:cs typeface="Arial" panose="020B0604020202020204" pitchFamily="34" charset="0"/>
              </a:rPr>
              <a:t>A supplemental income in retirement strategy using life insurance can deliver: </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A typical income tax-free guaranteed death benefit</a:t>
            </a:r>
            <a:r>
              <a:rPr lang="en-US" sz="1050" baseline="30000" dirty="0">
                <a:latin typeface="Arial" panose="020B0604020202020204" pitchFamily="34" charset="0"/>
                <a:cs typeface="Arial" panose="020B0604020202020204" pitchFamily="34" charset="0"/>
              </a:rPr>
              <a:t>1</a:t>
            </a:r>
            <a:r>
              <a:rPr lang="en-US" sz="1050" dirty="0">
                <a:latin typeface="Arial" panose="020B0604020202020204" pitchFamily="34" charset="0"/>
                <a:cs typeface="Arial" panose="020B0604020202020204" pitchFamily="34" charset="0"/>
              </a:rPr>
              <a:t>  </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Tax-deferred cash value accumulation.</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Tax-advantaged withdrawals and loans from the policy’s cash value to supplement retirement income – even prior to age 59 ½ and without penalty. </a:t>
            </a:r>
            <a:r>
              <a:rPr lang="en-US" sz="1050" i="1" dirty="0">
                <a:latin typeface="Arial" panose="020B0604020202020204" pitchFamily="34" charset="0"/>
                <a:cs typeface="Arial" panose="020B0604020202020204" pitchFamily="34" charset="0"/>
              </a:rPr>
              <a:t>Note that outstanding loans and withdrawals will reduce policy cash values and the death benefit, and may have tax consequences. </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The ability to add optional riders to accelerate the death benefit in the event of chronic or terminal illness. </a:t>
            </a:r>
            <a:r>
              <a:rPr lang="en-US" sz="1050" i="1" dirty="0">
                <a:latin typeface="Arial" panose="020B0604020202020204" pitchFamily="34" charset="0"/>
                <a:cs typeface="Arial" panose="020B0604020202020204" pitchFamily="34" charset="0"/>
              </a:rPr>
              <a:t>Obtaining benefits under the terms of such a rider provides flexibility for life’s changes but it will reduce and may eliminate the net death benefit to your beneficiaries. </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Let me show you how. (Review LIRP Supplemental Illustration)</a:t>
            </a:r>
          </a:p>
          <a:p>
            <a:pPr marL="171450" indent="-171450">
              <a:spcBef>
                <a:spcPts val="600"/>
              </a:spcBef>
              <a:buFont typeface="Arial" panose="020B0604020202020204" pitchFamily="34" charset="0"/>
              <a:buChar char="•"/>
            </a:pPr>
            <a:r>
              <a:rPr lang="en-US" sz="1050" dirty="0">
                <a:latin typeface="Arial" panose="020B0604020202020204" pitchFamily="34" charset="0"/>
                <a:cs typeface="Arial" panose="020B0604020202020204" pitchFamily="34" charset="0"/>
              </a:rPr>
              <a:t>Test close:	- How do you feel about this?</a:t>
            </a:r>
          </a:p>
          <a:p>
            <a:pPr>
              <a:spcBef>
                <a:spcPts val="600"/>
              </a:spcBef>
            </a:pPr>
            <a:r>
              <a:rPr lang="en-US" sz="1050" dirty="0">
                <a:latin typeface="Arial" panose="020B0604020202020204" pitchFamily="34" charset="0"/>
                <a:cs typeface="Arial" panose="020B0604020202020204" pitchFamily="34" charset="0"/>
              </a:rPr>
              <a:t>		- Are you seeing the benefits?</a:t>
            </a:r>
          </a:p>
          <a:p>
            <a:pPr>
              <a:spcBef>
                <a:spcPts val="600"/>
              </a:spcBef>
            </a:pPr>
            <a:r>
              <a:rPr lang="en-US" sz="1050" dirty="0">
                <a:latin typeface="Arial" panose="020B0604020202020204" pitchFamily="34" charset="0"/>
                <a:cs typeface="Arial" panose="020B0604020202020204" pitchFamily="34" charset="0"/>
              </a:rPr>
              <a:t>		- Can I build one for you, based on your benefits? </a:t>
            </a:r>
          </a:p>
          <a:p>
            <a:pPr>
              <a:spcBef>
                <a:spcPts val="600"/>
              </a:spcBef>
            </a:pPr>
            <a:endParaRPr lang="en-US" sz="1050" dirty="0">
              <a:latin typeface="Arial" panose="020B0604020202020204" pitchFamily="34" charset="0"/>
              <a:cs typeface="Arial" panose="020B0604020202020204" pitchFamily="34" charset="0"/>
            </a:endParaRPr>
          </a:p>
          <a:p>
            <a:pPr>
              <a:spcBef>
                <a:spcPts val="600"/>
              </a:spcBef>
            </a:pPr>
            <a:r>
              <a:rPr lang="en-US" sz="1050" b="1" dirty="0">
                <a:solidFill>
                  <a:srgbClr val="C00000"/>
                </a:solidFill>
                <a:latin typeface="Arial" panose="020B0604020202020204" pitchFamily="34" charset="0"/>
                <a:cs typeface="Arial" panose="020B0604020202020204" pitchFamily="34" charset="0"/>
              </a:rPr>
              <a:t>OPTIONS – HERE’S HOW I SUGGEST WE PROCEED:</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Determine how much tax free death benefit you want for your family.</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Determine funding pattern.</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Test for IRS guideline compliance.</a:t>
            </a:r>
          </a:p>
          <a:p>
            <a:pPr marL="685800" lvl="1" indent="-228600">
              <a:spcBef>
                <a:spcPts val="600"/>
              </a:spcBef>
              <a:buFont typeface="+mj-lt"/>
              <a:buAutoNum type="arabicPeriod"/>
            </a:pPr>
            <a:r>
              <a:rPr lang="en-US" sz="1050" dirty="0">
                <a:latin typeface="Arial" panose="020B0604020202020204" pitchFamily="34" charset="0"/>
                <a:cs typeface="Arial" panose="020B0604020202020204" pitchFamily="34" charset="0"/>
              </a:rPr>
              <a:t>See if you qualify.</a:t>
            </a:r>
          </a:p>
          <a:p>
            <a:pPr>
              <a:spcBef>
                <a:spcPts val="600"/>
              </a:spcBef>
            </a:pPr>
            <a:endParaRPr lang="en-US" sz="1050" dirty="0">
              <a:latin typeface="Arial" panose="020B0604020202020204" pitchFamily="34" charset="0"/>
              <a:cs typeface="Arial" panose="020B0604020202020204" pitchFamily="34" charset="0"/>
            </a:endParaRPr>
          </a:p>
          <a:p>
            <a:pPr>
              <a:spcBef>
                <a:spcPts val="600"/>
              </a:spcBef>
            </a:pPr>
            <a:endParaRPr lang="en-US" sz="1050" dirty="0">
              <a:latin typeface="Arial" panose="020B0604020202020204" pitchFamily="34" charset="0"/>
              <a:cs typeface="Arial" panose="020B0604020202020204" pitchFamily="34" charset="0"/>
            </a:endParaRPr>
          </a:p>
          <a:p>
            <a:pPr>
              <a:spcBef>
                <a:spcPts val="600"/>
              </a:spcBef>
            </a:pPr>
            <a:r>
              <a:rPr lang="en-US" sz="1050" baseline="30000" dirty="0">
                <a:latin typeface="Arial" panose="020B0604020202020204" pitchFamily="34" charset="0"/>
                <a:cs typeface="Arial" panose="020B0604020202020204" pitchFamily="34" charset="0"/>
              </a:rPr>
              <a:t>1 </a:t>
            </a:r>
            <a:r>
              <a:rPr lang="en-US" sz="1050" dirty="0">
                <a:latin typeface="Arial" panose="020B0604020202020204" pitchFamily="34" charset="0"/>
                <a:cs typeface="Arial" panose="020B0604020202020204" pitchFamily="34" charset="0"/>
              </a:rPr>
              <a:t>Per IRC § 101(a)</a:t>
            </a:r>
          </a:p>
          <a:p>
            <a:pPr>
              <a:spcBef>
                <a:spcPts val="600"/>
              </a:spcBef>
            </a:pPr>
            <a:endParaRPr lang="en-US" sz="1050" baseline="30000" dirty="0">
              <a:latin typeface="Arial" panose="020B0604020202020204" pitchFamily="34" charset="0"/>
              <a:cs typeface="Arial" panose="020B0604020202020204" pitchFamily="34" charset="0"/>
            </a:endParaRPr>
          </a:p>
        </p:txBody>
      </p:sp>
      <p:sp>
        <p:nvSpPr>
          <p:cNvPr id="2" name="TextBox 1"/>
          <p:cNvSpPr txBox="1"/>
          <p:nvPr/>
        </p:nvSpPr>
        <p:spPr>
          <a:xfrm>
            <a:off x="406400" y="7802880"/>
            <a:ext cx="6004560" cy="461665"/>
          </a:xfrm>
          <a:prstGeom prst="rect">
            <a:avLst/>
          </a:prstGeom>
          <a:noFill/>
        </p:spPr>
        <p:txBody>
          <a:bodyPr wrap="square" rtlCol="0">
            <a:spAutoFit/>
          </a:bodyPr>
          <a:lstStyle/>
          <a:p>
            <a:r>
              <a:rPr lang="en-US" sz="1200" dirty="0">
                <a:solidFill>
                  <a:srgbClr val="0070C0"/>
                </a:solidFill>
                <a:latin typeface="Arial" panose="020B0604020202020204" pitchFamily="34" charset="0"/>
                <a:cs typeface="Arial" panose="020B0604020202020204" pitchFamily="34" charset="0"/>
              </a:rPr>
              <a:t>For more information or to discuss this concept in details please contact the Borden Hamman Sales Team at 800-492-9190, ext. 1</a:t>
            </a:r>
          </a:p>
        </p:txBody>
      </p:sp>
      <p:sp>
        <p:nvSpPr>
          <p:cNvPr id="21" name="TextBox 20"/>
          <p:cNvSpPr txBox="1"/>
          <p:nvPr/>
        </p:nvSpPr>
        <p:spPr>
          <a:xfrm>
            <a:off x="1625600" y="8757920"/>
            <a:ext cx="4785360" cy="246221"/>
          </a:xfrm>
          <a:prstGeom prst="rect">
            <a:avLst/>
          </a:prstGeom>
          <a:noFill/>
        </p:spPr>
        <p:txBody>
          <a:bodyPr wrap="square" rtlCol="0">
            <a:spAutoFit/>
          </a:bodyPr>
          <a:lstStyle/>
          <a:p>
            <a:r>
              <a:rPr lang="en-US" sz="1000" dirty="0">
                <a:latin typeface="Arial" panose="020B0604020202020204" pitchFamily="34" charset="0"/>
                <a:cs typeface="Arial" panose="020B0604020202020204" pitchFamily="34" charset="0"/>
              </a:rPr>
              <a:t>For Financial Professional Use Only | Not Approved for Use with Consumers</a:t>
            </a:r>
          </a:p>
        </p:txBody>
      </p:sp>
      <p:pic>
        <p:nvPicPr>
          <p:cNvPr id="11" name="Picture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390" y="71569"/>
            <a:ext cx="2794869" cy="764221"/>
          </a:xfrm>
          <a:prstGeom prst="rect">
            <a:avLst/>
          </a:prstGeom>
        </p:spPr>
      </p:pic>
    </p:spTree>
    <p:extLst>
      <p:ext uri="{BB962C8B-B14F-4D97-AF65-F5344CB8AC3E}">
        <p14:creationId xmlns:p14="http://schemas.microsoft.com/office/powerpoint/2010/main" val="167981019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460</TotalTime>
  <Words>943</Words>
  <Application>Microsoft Office PowerPoint</Application>
  <PresentationFormat>Letter Paper (8.5x11 in)</PresentationFormat>
  <Paragraphs>111</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myexchhosting\mverbos</dc:creator>
  <cp:lastModifiedBy>Eric Owens</cp:lastModifiedBy>
  <cp:revision>17</cp:revision>
  <dcterms:created xsi:type="dcterms:W3CDTF">2016-05-17T18:58:38Z</dcterms:created>
  <dcterms:modified xsi:type="dcterms:W3CDTF">2016-12-08T15:10:55Z</dcterms:modified>
</cp:coreProperties>
</file>