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9" r:id="rId3"/>
    <p:sldId id="258" r:id="rId4"/>
    <p:sldId id="260" r:id="rId5"/>
    <p:sldId id="261" r:id="rId6"/>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107" d="100"/>
          <a:sy n="107" d="100"/>
        </p:scale>
        <p:origin x="23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7C1C71-B32F-41F7-BC6F-BABEEAA74332}" type="datetimeFigureOut">
              <a:rPr lang="en-US" smtClean="0"/>
              <a:t>12/8/2016</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078E9-7307-4B53-9046-9B47BE1351B9}" type="slidenum">
              <a:rPr lang="en-US" smtClean="0"/>
              <a:t>‹#›</a:t>
            </a:fld>
            <a:endParaRPr lang="en-US" dirty="0"/>
          </a:p>
        </p:txBody>
      </p:sp>
    </p:spTree>
    <p:extLst>
      <p:ext uri="{BB962C8B-B14F-4D97-AF65-F5344CB8AC3E}">
        <p14:creationId xmlns:p14="http://schemas.microsoft.com/office/powerpoint/2010/main" val="3161100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3489218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3084038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417410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2069127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99004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1963477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3948661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317632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133227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4179932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dirty="0"/>
          </a:p>
        </p:txBody>
      </p:sp>
    </p:spTree>
    <p:extLst>
      <p:ext uri="{BB962C8B-B14F-4D97-AF65-F5344CB8AC3E}">
        <p14:creationId xmlns:p14="http://schemas.microsoft.com/office/powerpoint/2010/main" val="1707082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BFF457C-367A-4101-9815-642C016FCC8A}" type="datetimeFigureOut">
              <a:rPr lang="en-US" smtClean="0"/>
              <a:t>12/8/2016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4C46AE5-A61B-4453-BBC0-461B0EBC6264}" type="slidenum">
              <a:rPr lang="en-US" smtClean="0"/>
              <a:t>‹#›</a:t>
            </a:fld>
            <a:endParaRPr lang="en-US" dirty="0"/>
          </a:p>
        </p:txBody>
      </p:sp>
    </p:spTree>
    <p:extLst>
      <p:ext uri="{BB962C8B-B14F-4D97-AF65-F5344CB8AC3E}">
        <p14:creationId xmlns:p14="http://schemas.microsoft.com/office/powerpoint/2010/main" val="2923243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8" name="TextBox 7"/>
          <p:cNvSpPr txBox="1"/>
          <p:nvPr/>
        </p:nvSpPr>
        <p:spPr>
          <a:xfrm>
            <a:off x="447040" y="921442"/>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Put the Life Back in Life Insurance</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3" name="TextBox 12"/>
          <p:cNvSpPr txBox="1"/>
          <p:nvPr/>
        </p:nvSpPr>
        <p:spPr>
          <a:xfrm>
            <a:off x="2620255" y="1700889"/>
            <a:ext cx="4039625" cy="3754874"/>
          </a:xfrm>
          <a:prstGeom prst="rect">
            <a:avLst/>
          </a:prstGeom>
          <a:noFill/>
        </p:spPr>
        <p:txBody>
          <a:bodyPr wrap="square" rtlCol="0">
            <a:spAutoFit/>
          </a:bodyPr>
          <a:lstStyle/>
          <a:p>
            <a:pPr algn="just"/>
            <a:r>
              <a:rPr lang="en-US" sz="1400" b="1" dirty="0">
                <a:solidFill>
                  <a:srgbClr val="0070C0"/>
                </a:solidFill>
                <a:latin typeface="Arial" panose="020B0604020202020204" pitchFamily="34" charset="0"/>
                <a:cs typeface="Arial" panose="020B0604020202020204" pitchFamily="34" charset="0"/>
              </a:rPr>
              <a:t>Producer Opening Comments</a:t>
            </a:r>
          </a:p>
          <a:p>
            <a:pPr algn="just"/>
            <a:endParaRPr lang="en-US" sz="1400" b="1"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Thanks for stopping by. As I mentioned on the phone, several years ago, the IRS made a subtle tax code change that redefined what life insurance benefits could cover. It allowed for the life insurance “death benefit” to be used while you are alive. </a:t>
            </a:r>
          </a:p>
          <a:p>
            <a:pPr algn="just"/>
            <a:r>
              <a:rPr lang="en-US" sz="1400" dirty="0">
                <a:latin typeface="Arial" panose="020B0604020202020204" pitchFamily="34" charset="0"/>
                <a:cs typeface="Arial" panose="020B0604020202020204" pitchFamily="34" charset="0"/>
              </a:rPr>
              <a:t> </a:t>
            </a:r>
          </a:p>
          <a:p>
            <a:pPr algn="just"/>
            <a:r>
              <a:rPr lang="en-US" sz="1400" dirty="0">
                <a:latin typeface="Arial" panose="020B0604020202020204" pitchFamily="34" charset="0"/>
                <a:cs typeface="Arial" panose="020B0604020202020204" pitchFamily="34" charset="0"/>
              </a:rPr>
              <a:t>This code change essentially put the Life back in Life Insurance. Yes, life insurance, but not like we have ever seen before. The death benefit that life insurance provides could now be accelerated while you’re alive to help address your client’s chronic and terminal illness needs. I want to share with you how and why families are using it to protect their wealth and their families.</a:t>
            </a:r>
          </a:p>
        </p:txBody>
      </p:sp>
      <p:sp>
        <p:nvSpPr>
          <p:cNvPr id="16" name="TextBox 15"/>
          <p:cNvSpPr txBox="1"/>
          <p:nvPr/>
        </p:nvSpPr>
        <p:spPr>
          <a:xfrm>
            <a:off x="2555240" y="8648022"/>
            <a:ext cx="4099560" cy="215444"/>
          </a:xfrm>
          <a:prstGeom prst="rect">
            <a:avLst/>
          </a:prstGeom>
          <a:noFill/>
        </p:spPr>
        <p:txBody>
          <a:bodyPr wrap="square" rtlCol="0">
            <a:spAutoFit/>
          </a:bodyPr>
          <a:lstStyle/>
          <a:p>
            <a:pPr algn="r"/>
            <a:r>
              <a:rPr lang="en-US" sz="800" dirty="0">
                <a:latin typeface="Arial" panose="020B0604020202020204" pitchFamily="34" charset="0"/>
                <a:cs typeface="Arial" panose="020B0604020202020204" pitchFamily="34" charset="0"/>
              </a:rPr>
              <a:t>For Financial Professional Use Only | Not Approved for Use with Consumers</a:t>
            </a:r>
          </a:p>
        </p:txBody>
      </p:sp>
      <p:sp>
        <p:nvSpPr>
          <p:cNvPr id="17" name="TextBox 16"/>
          <p:cNvSpPr txBox="1"/>
          <p:nvPr/>
        </p:nvSpPr>
        <p:spPr>
          <a:xfrm>
            <a:off x="198120" y="1695202"/>
            <a:ext cx="2357120" cy="3701013"/>
          </a:xfrm>
          <a:prstGeom prst="rect">
            <a:avLst/>
          </a:prstGeom>
          <a:solidFill>
            <a:srgbClr val="002060"/>
          </a:solidFill>
          <a:effectLst>
            <a:softEdge rad="31750"/>
          </a:effectLst>
        </p:spPr>
        <p:txBody>
          <a:bodyPr wrap="square" rtlCol="0">
            <a:spAutoFit/>
          </a:bodyPr>
          <a:lstStyle/>
          <a:p>
            <a:br>
              <a:rPr lang="en-US" sz="1050" b="1" dirty="0">
                <a:solidFill>
                  <a:srgbClr val="002060"/>
                </a:solidFill>
                <a:latin typeface="Arial" panose="020B0604020202020204" pitchFamily="34" charset="0"/>
                <a:cs typeface="Arial" panose="020B0604020202020204" pitchFamily="34" charset="0"/>
              </a:rPr>
            </a:br>
            <a:r>
              <a:rPr lang="en-US" sz="1600" dirty="0">
                <a:solidFill>
                  <a:srgbClr val="92D050"/>
                </a:solidFill>
                <a:latin typeface="Arial" panose="020B0604020202020204" pitchFamily="34" charset="0"/>
                <a:cs typeface="Arial" panose="020B0604020202020204" pitchFamily="34" charset="0"/>
              </a:rPr>
              <a:t>Key Criteria:</a:t>
            </a:r>
          </a:p>
          <a:p>
            <a:pPr marL="171450" lvl="0" indent="-171450">
              <a:spcBef>
                <a:spcPts val="600"/>
              </a:spcBef>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Mom and Dad need to be together for the talk. Involve the family whenever possible.</a:t>
            </a:r>
          </a:p>
          <a:p>
            <a:pPr marL="171450" lvl="0" indent="-171450">
              <a:spcBef>
                <a:spcPts val="600"/>
              </a:spcBef>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Early ‘50s ideal with investable assets in $500,000 – $5M+ range.</a:t>
            </a:r>
          </a:p>
          <a:p>
            <a:pPr marL="171450" lvl="0" indent="-171450">
              <a:spcBef>
                <a:spcPts val="600"/>
              </a:spcBef>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Most people don’t understand the long-term effects of a chronic illness. Engage them early in the conversation with stories.</a:t>
            </a:r>
          </a:p>
          <a:p>
            <a:endParaRPr lang="en-US" sz="1100" dirty="0">
              <a:solidFill>
                <a:schemeClr val="bg1"/>
              </a:solidFill>
              <a:latin typeface="Arial" panose="020B0604020202020204" pitchFamily="34" charset="0"/>
              <a:cs typeface="Arial" panose="020B0604020202020204" pitchFamily="34" charset="0"/>
            </a:endParaRPr>
          </a:p>
        </p:txBody>
      </p:sp>
      <p:sp>
        <p:nvSpPr>
          <p:cNvPr id="21" name="Rectangle 20"/>
          <p:cNvSpPr/>
          <p:nvPr/>
        </p:nvSpPr>
        <p:spPr>
          <a:xfrm>
            <a:off x="193040" y="5681212"/>
            <a:ext cx="6461760" cy="2741428"/>
          </a:xfrm>
          <a:prstGeom prst="rect">
            <a:avLst/>
          </a:prstGeom>
          <a:solidFill>
            <a:schemeClr val="bg1">
              <a:lumMod val="85000"/>
            </a:schemeClr>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299720" y="5945305"/>
            <a:ext cx="6248400" cy="2062103"/>
          </a:xfrm>
          <a:prstGeom prst="rect">
            <a:avLst/>
          </a:prstGeom>
        </p:spPr>
        <p:txBody>
          <a:bodyPr wrap="square">
            <a:spAutoFit/>
          </a:bodyPr>
          <a:lstStyle/>
          <a:p>
            <a:pPr algn="just">
              <a:spcBef>
                <a:spcPts val="600"/>
              </a:spcBef>
            </a:pPr>
            <a:r>
              <a:rPr lang="en-US" sz="2000" dirty="0">
                <a:solidFill>
                  <a:schemeClr val="bg2">
                    <a:lumMod val="25000"/>
                  </a:schemeClr>
                </a:solidFill>
                <a:latin typeface="Arial" panose="020B0604020202020204" pitchFamily="34" charset="0"/>
                <a:cs typeface="Arial" panose="020B0604020202020204" pitchFamily="34" charset="0"/>
              </a:rPr>
              <a:t>Agenda: </a:t>
            </a:r>
          </a:p>
          <a:p>
            <a:pPr algn="just">
              <a:spcBef>
                <a:spcPts val="600"/>
              </a:spcBef>
            </a:pPr>
            <a:r>
              <a:rPr lang="en-US" sz="1600" dirty="0">
                <a:solidFill>
                  <a:srgbClr val="C00000"/>
                </a:solidFill>
                <a:latin typeface="Arial" panose="020B0604020202020204" pitchFamily="34" charset="0"/>
                <a:cs typeface="Arial" panose="020B0604020202020204" pitchFamily="34" charset="0"/>
              </a:rPr>
              <a:t>Today I would like to do three things with you. Discuss the …</a:t>
            </a:r>
          </a:p>
          <a:p>
            <a:pPr algn="just"/>
            <a:endParaRPr lang="en-US" sz="1600" b="1" dirty="0">
              <a:latin typeface="Arial" panose="020B0604020202020204" pitchFamily="34" charset="0"/>
              <a:cs typeface="Arial" panose="020B0604020202020204" pitchFamily="34" charset="0"/>
            </a:endParaRPr>
          </a:p>
          <a:p>
            <a:pPr marL="228600" lvl="0" indent="-228600">
              <a:spcBef>
                <a:spcPts val="600"/>
              </a:spcBef>
              <a:buFont typeface="+mj-lt"/>
              <a:buAutoNum type="arabicPeriod"/>
            </a:pPr>
            <a:r>
              <a:rPr lang="en-US" sz="1400" b="1" dirty="0">
                <a:solidFill>
                  <a:srgbClr val="0070C0"/>
                </a:solidFill>
                <a:latin typeface="Arial" panose="020B0604020202020204" pitchFamily="34" charset="0"/>
                <a:cs typeface="Arial" panose="020B0604020202020204" pitchFamily="34" charset="0"/>
              </a:rPr>
              <a:t>The Challenge </a:t>
            </a:r>
            <a:r>
              <a:rPr lang="en-US" sz="1400" dirty="0">
                <a:latin typeface="Arial" panose="020B0604020202020204" pitchFamily="34" charset="0"/>
                <a:cs typeface="Arial" panose="020B0604020202020204" pitchFamily="34" charset="0"/>
              </a:rPr>
              <a:t>(why did the IRS make this change)</a:t>
            </a:r>
          </a:p>
          <a:p>
            <a:pPr marL="228600" lvl="0" indent="-228600">
              <a:spcBef>
                <a:spcPts val="600"/>
              </a:spcBef>
              <a:buFont typeface="+mj-lt"/>
              <a:buAutoNum type="arabicPeriod"/>
            </a:pPr>
            <a:r>
              <a:rPr lang="en-US" sz="1400" b="1" dirty="0">
                <a:solidFill>
                  <a:srgbClr val="0070C0"/>
                </a:solidFill>
                <a:latin typeface="Arial" panose="020B0604020202020204" pitchFamily="34" charset="0"/>
                <a:cs typeface="Arial" panose="020B0604020202020204" pitchFamily="34" charset="0"/>
              </a:rPr>
              <a:t>The Opportunity </a:t>
            </a:r>
            <a:r>
              <a:rPr lang="en-US" sz="1400" dirty="0">
                <a:latin typeface="Arial" panose="020B0604020202020204" pitchFamily="34" charset="0"/>
                <a:cs typeface="Arial" panose="020B0604020202020204" pitchFamily="34" charset="0"/>
              </a:rPr>
              <a:t>(how families are taking advantage of the change)</a:t>
            </a:r>
          </a:p>
          <a:p>
            <a:pPr marL="228600" lvl="0" indent="-228600">
              <a:spcBef>
                <a:spcPts val="600"/>
              </a:spcBef>
              <a:buFont typeface="+mj-lt"/>
              <a:buAutoNum type="arabicPeriod"/>
            </a:pPr>
            <a:r>
              <a:rPr lang="en-US" sz="1400" b="1" dirty="0">
                <a:solidFill>
                  <a:srgbClr val="0070C0"/>
                </a:solidFill>
                <a:latin typeface="Arial" panose="020B0604020202020204" pitchFamily="34" charset="0"/>
                <a:cs typeface="Arial" panose="020B0604020202020204" pitchFamily="34" charset="0"/>
              </a:rPr>
              <a:t>Discuss Your Options </a:t>
            </a:r>
            <a:r>
              <a:rPr lang="en-US" sz="1400" dirty="0">
                <a:latin typeface="Arial" panose="020B0604020202020204" pitchFamily="34" charset="0"/>
                <a:cs typeface="Arial" panose="020B0604020202020204" pitchFamily="34" charset="0"/>
              </a:rPr>
              <a:t>(if this makes sense—look at some options for you)</a:t>
            </a:r>
          </a:p>
        </p:txBody>
      </p:sp>
      <p:sp>
        <p:nvSpPr>
          <p:cNvPr id="2" name="Rectangle 1"/>
          <p:cNvSpPr/>
          <p:nvPr/>
        </p:nvSpPr>
        <p:spPr>
          <a:xfrm>
            <a:off x="232805" y="8648022"/>
            <a:ext cx="2606040" cy="215444"/>
          </a:xfrm>
          <a:prstGeom prst="rect">
            <a:avLst/>
          </a:prstGeom>
        </p:spPr>
        <p:txBody>
          <a:bodyPr wrap="square">
            <a:spAutoFit/>
          </a:bodyPr>
          <a:lstStyle/>
          <a:p>
            <a:pPr marR="8480"/>
            <a:r>
              <a:rPr lang="en-US" sz="800" dirty="0">
                <a:solidFill>
                  <a:srgbClr val="000000"/>
                </a:solidFill>
                <a:latin typeface="Arial" panose="020B0604020202020204" pitchFamily="34" charset="0"/>
              </a:rPr>
              <a:t>Bordenhamman.com</a:t>
            </a:r>
            <a:endParaRPr lang="en-US" sz="1600"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Tree>
    <p:extLst>
      <p:ext uri="{BB962C8B-B14F-4D97-AF65-F5344CB8AC3E}">
        <p14:creationId xmlns:p14="http://schemas.microsoft.com/office/powerpoint/2010/main" val="382077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24" name="TextBox 23"/>
          <p:cNvSpPr txBox="1"/>
          <p:nvPr/>
        </p:nvSpPr>
        <p:spPr>
          <a:xfrm>
            <a:off x="447040" y="921442"/>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Put the Life Back in Life Insurance</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8" name="TextBox 7"/>
          <p:cNvSpPr txBox="1"/>
          <p:nvPr/>
        </p:nvSpPr>
        <p:spPr>
          <a:xfrm>
            <a:off x="1849120" y="1707346"/>
            <a:ext cx="4775200" cy="3739485"/>
          </a:xfrm>
          <a:prstGeom prst="rect">
            <a:avLst/>
          </a:prstGeom>
          <a:noFill/>
        </p:spPr>
        <p:txBody>
          <a:bodyPr wrap="square" rtlCol="0">
            <a:spAutoFit/>
          </a:bodyPr>
          <a:lstStyle/>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10,000 Americans celebrate their 65th birthday every day.</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Good news—life expectancy continues to increase—unintended consequences.</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7 out of 10 people over the age of 65 will experience a chronic illness.</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Define Chronic Illness as:</a:t>
            </a:r>
          </a:p>
          <a:p>
            <a:pPr marL="628650" lvl="1"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Inability to do 2 out of the 6 activities of daily living: </a:t>
            </a:r>
          </a:p>
          <a:p>
            <a:pPr marL="628650" lvl="1"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Or cognitive impairment, i.e., Alzheimer’s.</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Share a personal story.</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Hear the client’s story and feelings.</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According to the National Bureau of Economic Research, 90% of Americans have done nothing to protect themselves.</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The U.S. spends nearly $725 billion a year on chronic illness. Seven billion is paid by LTC policies. Families pay another $63 billion out of pocket, but the majority of care is unpaid by families ($450B), families taking care of each other.</a:t>
            </a:r>
          </a:p>
          <a:p>
            <a:pPr marL="171450" lvl="0" indent="-171450">
              <a:spcBef>
                <a:spcPts val="600"/>
              </a:spcBef>
              <a:buSzPct val="150000"/>
              <a:buFont typeface="Arial" panose="020B0604020202020204" pitchFamily="34" charset="0"/>
              <a:buChar char="•"/>
            </a:pPr>
            <a:r>
              <a:rPr lang="en-US" sz="1050" dirty="0">
                <a:solidFill>
                  <a:srgbClr val="0070C0"/>
                </a:solidFill>
                <a:latin typeface="Arial" panose="020B0604020202020204" pitchFamily="34" charset="0"/>
                <a:cs typeface="Arial" panose="020B0604020202020204" pitchFamily="34" charset="0"/>
              </a:rPr>
              <a:t>The problem is only going to get worse because of the changes to family dynamics. Who is going to take care of us?</a:t>
            </a:r>
          </a:p>
        </p:txBody>
      </p:sp>
      <p:sp>
        <p:nvSpPr>
          <p:cNvPr id="9" name="Rectangle 8"/>
          <p:cNvSpPr/>
          <p:nvPr/>
        </p:nvSpPr>
        <p:spPr>
          <a:xfrm>
            <a:off x="1097280" y="5284960"/>
            <a:ext cx="5760720" cy="921278"/>
          </a:xfrm>
          <a:prstGeom prst="rect">
            <a:avLst/>
          </a:prstGeom>
        </p:spPr>
        <p:txBody>
          <a:bodyPr wrap="square">
            <a:spAutoFit/>
          </a:bodyPr>
          <a:lstStyle/>
          <a:p>
            <a:pPr marL="760730" marR="304165" algn="just">
              <a:lnSpc>
                <a:spcPct val="104000"/>
              </a:lnSpc>
              <a:spcBef>
                <a:spcPts val="795"/>
              </a:spcBef>
            </a:pP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6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government</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continues</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to</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recognize</a:t>
            </a:r>
            <a:r>
              <a:rPr lang="en-US" sz="1050" spc="-6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enormity</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problem</a:t>
            </a:r>
            <a:r>
              <a:rPr lang="en-US" sz="1050" spc="-6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and</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stress</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this</a:t>
            </a:r>
            <a:r>
              <a:rPr lang="en-US" sz="1050" spc="-6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issue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will</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continue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to</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put on</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system.</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One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changes</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they</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made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several</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years</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ago</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opened</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door</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for</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new</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wave</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life</a:t>
            </a:r>
            <a:r>
              <a:rPr lang="en-US" sz="1050" spc="-8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insurance policies</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that</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allow</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clients</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to</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accelerate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death</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benefit</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through</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optional</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riders,</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tax-free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while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they</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are</a:t>
            </a:r>
            <a:r>
              <a:rPr lang="en-US" sz="1050" spc="-5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alive,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to help</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pay</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for</a:t>
            </a:r>
            <a:r>
              <a:rPr lang="en-US" sz="1050" spc="-6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care</a:t>
            </a:r>
            <a:r>
              <a:rPr lang="en-US" sz="1050" spc="-6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they</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need.</a:t>
            </a:r>
            <a:endParaRPr lang="en-US" sz="1050" dirty="0">
              <a:latin typeface="Arial" panose="020B0604020202020204" pitchFamily="34" charset="0"/>
              <a:ea typeface="Tahoma" panose="020B0604030504040204" pitchFamily="34" charset="0"/>
              <a:cs typeface="Arial" panose="020B0604020202020204" pitchFamily="34" charset="0"/>
            </a:endParaRPr>
          </a:p>
        </p:txBody>
      </p:sp>
      <p:sp>
        <p:nvSpPr>
          <p:cNvPr id="10" name="Left Brace 9"/>
          <p:cNvSpPr/>
          <p:nvPr/>
        </p:nvSpPr>
        <p:spPr>
          <a:xfrm>
            <a:off x="1515744" y="1660114"/>
            <a:ext cx="333376" cy="4546123"/>
          </a:xfrm>
          <a:prstGeom prst="leftBrace">
            <a:avLst>
              <a:gd name="adj1" fmla="val 40818"/>
              <a:gd name="adj2" fmla="val 50000"/>
            </a:avLst>
          </a:prstGeom>
          <a:solidFill>
            <a:schemeClr val="bg1"/>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TextBox 10"/>
          <p:cNvSpPr txBox="1"/>
          <p:nvPr/>
        </p:nvSpPr>
        <p:spPr>
          <a:xfrm>
            <a:off x="136686" y="2646064"/>
            <a:ext cx="1285714" cy="2631490"/>
          </a:xfrm>
          <a:prstGeom prst="rect">
            <a:avLst/>
          </a:prstGeom>
          <a:solidFill>
            <a:srgbClr val="002060"/>
          </a:solidFill>
        </p:spPr>
        <p:txBody>
          <a:bodyPr wrap="square" rtlCol="0">
            <a:spAutoFit/>
          </a:bodyPr>
          <a:lstStyle/>
          <a:p>
            <a:pPr algn="ctr"/>
            <a:r>
              <a:rPr lang="en-US" sz="1100" dirty="0">
                <a:solidFill>
                  <a:schemeClr val="bg1"/>
                </a:solidFill>
                <a:latin typeface="Arial" panose="020B0604020202020204" pitchFamily="34" charset="0"/>
                <a:cs typeface="Arial" panose="020B0604020202020204" pitchFamily="34" charset="0"/>
              </a:rPr>
              <a:t>There is a perfect storm brewing that has been widely recognized by most experts that study families, our aging population and chronic illness. The challenge we are facing is being caused by a confluence of issues.</a:t>
            </a:r>
          </a:p>
        </p:txBody>
      </p:sp>
      <p:sp>
        <p:nvSpPr>
          <p:cNvPr id="12" name="Rectangle 11"/>
          <p:cNvSpPr/>
          <p:nvPr/>
        </p:nvSpPr>
        <p:spPr>
          <a:xfrm>
            <a:off x="136686" y="1243491"/>
            <a:ext cx="2056973" cy="338554"/>
          </a:xfrm>
          <a:prstGeom prst="rect">
            <a:avLst/>
          </a:prstGeom>
        </p:spPr>
        <p:txBody>
          <a:bodyPr wrap="none">
            <a:spAutoFit/>
          </a:bodyPr>
          <a:lstStyle/>
          <a:p>
            <a:r>
              <a:rPr lang="en-US" sz="1600" u="sng" spc="60"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THE</a:t>
            </a:r>
            <a:r>
              <a:rPr lang="en-US" sz="1600" u="sng" spc="85"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 </a:t>
            </a:r>
            <a:r>
              <a:rPr lang="en-US" sz="1600" u="sng" spc="65"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CHALLENGE</a:t>
            </a:r>
            <a:r>
              <a:rPr lang="en-US" sz="1600" u="sng"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 </a:t>
            </a:r>
            <a:endParaRPr lang="en-US" sz="1600" u="sng" dirty="0">
              <a:solidFill>
                <a:srgbClr val="002060"/>
              </a:solidFill>
              <a:latin typeface="Arial" panose="020B0604020202020204" pitchFamily="34" charset="0"/>
              <a:cs typeface="Arial" panose="020B0604020202020204" pitchFamily="34" charset="0"/>
            </a:endParaRPr>
          </a:p>
        </p:txBody>
      </p:sp>
      <p:sp>
        <p:nvSpPr>
          <p:cNvPr id="13" name="Rectangle 12"/>
          <p:cNvSpPr/>
          <p:nvPr/>
        </p:nvSpPr>
        <p:spPr>
          <a:xfrm>
            <a:off x="136686" y="6241408"/>
            <a:ext cx="2500516" cy="338554"/>
          </a:xfrm>
          <a:prstGeom prst="rect">
            <a:avLst/>
          </a:prstGeom>
        </p:spPr>
        <p:txBody>
          <a:bodyPr wrap="square">
            <a:spAutoFit/>
          </a:bodyPr>
          <a:lstStyle/>
          <a:p>
            <a:r>
              <a:rPr lang="en-US" sz="1600" u="sng" spc="60"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THE OPPORTUNITY</a:t>
            </a:r>
            <a:endParaRPr lang="en-US" sz="1600" u="sng" dirty="0">
              <a:solidFill>
                <a:srgbClr val="002060"/>
              </a:solidFill>
              <a:latin typeface="Arial" panose="020B0604020202020204" pitchFamily="34" charset="0"/>
              <a:cs typeface="Arial" panose="020B0604020202020204" pitchFamily="34" charset="0"/>
            </a:endParaRPr>
          </a:p>
        </p:txBody>
      </p:sp>
      <p:sp>
        <p:nvSpPr>
          <p:cNvPr id="14" name="Left Brace 13"/>
          <p:cNvSpPr/>
          <p:nvPr/>
        </p:nvSpPr>
        <p:spPr>
          <a:xfrm>
            <a:off x="400951" y="6610740"/>
            <a:ext cx="342873" cy="2041381"/>
          </a:xfrm>
          <a:prstGeom prst="leftBrace">
            <a:avLst>
              <a:gd name="adj1" fmla="val 40218"/>
              <a:gd name="adj2" fmla="val 50000"/>
            </a:avLst>
          </a:prstGeom>
          <a:solidFill>
            <a:schemeClr val="bg1"/>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TextBox 14"/>
          <p:cNvSpPr txBox="1"/>
          <p:nvPr/>
        </p:nvSpPr>
        <p:spPr>
          <a:xfrm>
            <a:off x="629602" y="6658032"/>
            <a:ext cx="6207760" cy="2008242"/>
          </a:xfrm>
          <a:prstGeom prst="rect">
            <a:avLst/>
          </a:prstGeom>
          <a:noFill/>
        </p:spPr>
        <p:txBody>
          <a:bodyPr wrap="square" rtlCol="0">
            <a:spAutoFit/>
          </a:bodyPr>
          <a:lstStyle/>
          <a:p>
            <a:pPr marL="171450" indent="-171450">
              <a:spcBef>
                <a:spcPts val="600"/>
              </a:spcBef>
              <a:buSzPct val="150000"/>
              <a:buFont typeface="Arial" panose="020B0604020202020204" pitchFamily="34" charset="0"/>
              <a:buChar char="•"/>
            </a:pPr>
            <a:r>
              <a:rPr lang="en-US" sz="1050" dirty="0">
                <a:latin typeface="Arial" panose="020B0604020202020204" pitchFamily="34" charset="0"/>
                <a:cs typeface="Arial" panose="020B0604020202020204" pitchFamily="34" charset="0"/>
              </a:rPr>
              <a:t>With these new optional riders, life insurance can cover three needs in one product.</a:t>
            </a:r>
          </a:p>
          <a:p>
            <a:pPr marL="171450" indent="-171450">
              <a:spcBef>
                <a:spcPts val="600"/>
              </a:spcBef>
              <a:buSzPct val="150000"/>
              <a:buFont typeface="Arial" panose="020B0604020202020204" pitchFamily="34" charset="0"/>
              <a:buChar char="•"/>
            </a:pPr>
            <a:r>
              <a:rPr lang="en-US" sz="1050" dirty="0">
                <a:latin typeface="Arial" panose="020B0604020202020204" pitchFamily="34" charset="0"/>
                <a:cs typeface="Arial" panose="020B0604020202020204" pitchFamily="34" charset="0"/>
              </a:rPr>
              <a:t>3 in 1: death benefit protection, potential cash accumulation, and care through riders that offer benefits triggered by chronic or terminal illness.</a:t>
            </a:r>
          </a:p>
          <a:p>
            <a:pPr marL="171450" indent="-171450">
              <a:spcBef>
                <a:spcPts val="600"/>
              </a:spcBef>
              <a:buSzPct val="150000"/>
              <a:buFont typeface="Arial" panose="020B0604020202020204" pitchFamily="34" charset="0"/>
              <a:buChar char="•"/>
            </a:pPr>
            <a:r>
              <a:rPr lang="en-US" sz="1050" dirty="0">
                <a:latin typeface="Arial" panose="020B0604020202020204" pitchFamily="34" charset="0"/>
                <a:cs typeface="Arial" panose="020B0604020202020204" pitchFamily="34" charset="0"/>
              </a:rPr>
              <a:t>What clients are doing? (asset repositioning to create and protect their wealth, moving from one pocket to the other, creating a tax favorable strategy to be used for their care if they need it).</a:t>
            </a:r>
          </a:p>
          <a:p>
            <a:pPr marL="171450" indent="-171450">
              <a:spcBef>
                <a:spcPts val="600"/>
              </a:spcBef>
              <a:buSzPct val="150000"/>
              <a:buFont typeface="Arial" panose="020B0604020202020204" pitchFamily="34" charset="0"/>
              <a:buChar char="•"/>
            </a:pPr>
            <a:r>
              <a:rPr lang="en-US" sz="1050" dirty="0">
                <a:latin typeface="Arial" panose="020B0604020202020204" pitchFamily="34" charset="0"/>
                <a:cs typeface="Arial" panose="020B0604020202020204" pitchFamily="34" charset="0"/>
              </a:rPr>
              <a:t>Why are they doing it?</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Know the potential chronic illness problem exists.</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Not interested in seeing their investment portfolio used – it doesn’t make sense.</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Want control of their care if it happens to them.</a:t>
            </a:r>
          </a:p>
        </p:txBody>
      </p:sp>
      <p:sp>
        <p:nvSpPr>
          <p:cNvPr id="18" name="TextBox 17"/>
          <p:cNvSpPr txBox="1"/>
          <p:nvPr/>
        </p:nvSpPr>
        <p:spPr>
          <a:xfrm>
            <a:off x="2524760" y="8763469"/>
            <a:ext cx="4099560" cy="215444"/>
          </a:xfrm>
          <a:prstGeom prst="rect">
            <a:avLst/>
          </a:prstGeom>
          <a:noFill/>
        </p:spPr>
        <p:txBody>
          <a:bodyPr wrap="square" rtlCol="0">
            <a:spAutoFit/>
          </a:bodyPr>
          <a:lstStyle/>
          <a:p>
            <a:pPr algn="r"/>
            <a:r>
              <a:rPr lang="en-US" sz="800" dirty="0">
                <a:latin typeface="Arial" panose="020B0604020202020204" pitchFamily="34" charset="0"/>
                <a:cs typeface="Arial" panose="020B0604020202020204" pitchFamily="34" charset="0"/>
              </a:rPr>
              <a:t>For Financial Professional Use Only | Not Approved for Use with Consumers</a:t>
            </a:r>
          </a:p>
        </p:txBody>
      </p:sp>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
        <p:nvSpPr>
          <p:cNvPr id="20" name="Rectangle 19"/>
          <p:cNvSpPr/>
          <p:nvPr/>
        </p:nvSpPr>
        <p:spPr>
          <a:xfrm>
            <a:off x="232804" y="8763469"/>
            <a:ext cx="2606040" cy="215444"/>
          </a:xfrm>
          <a:prstGeom prst="rect">
            <a:avLst/>
          </a:prstGeom>
        </p:spPr>
        <p:txBody>
          <a:bodyPr wrap="square">
            <a:spAutoFit/>
          </a:bodyPr>
          <a:lstStyle/>
          <a:p>
            <a:pPr marR="8480"/>
            <a:r>
              <a:rPr lang="en-US" sz="800" dirty="0">
                <a:solidFill>
                  <a:srgbClr val="000000"/>
                </a:solidFill>
                <a:latin typeface="Arial" panose="020B0604020202020204" pitchFamily="34" charset="0"/>
              </a:rPr>
              <a:t>Bordenhamman.com</a:t>
            </a:r>
            <a:endParaRPr lang="en-US" sz="1600" dirty="0"/>
          </a:p>
        </p:txBody>
      </p:sp>
    </p:spTree>
    <p:extLst>
      <p:ext uri="{BB962C8B-B14F-4D97-AF65-F5344CB8AC3E}">
        <p14:creationId xmlns:p14="http://schemas.microsoft.com/office/powerpoint/2010/main" val="3777418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24" name="TextBox 23"/>
          <p:cNvSpPr txBox="1"/>
          <p:nvPr/>
        </p:nvSpPr>
        <p:spPr>
          <a:xfrm>
            <a:off x="447040" y="921442"/>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Put the Life Back in Life Insurance</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5" name="Rectangle 14"/>
          <p:cNvSpPr/>
          <p:nvPr/>
        </p:nvSpPr>
        <p:spPr>
          <a:xfrm>
            <a:off x="2032000" y="1913507"/>
            <a:ext cx="4348480" cy="6413524"/>
          </a:xfrm>
          <a:prstGeom prst="rect">
            <a:avLst/>
          </a:prstGeom>
          <a:solidFill>
            <a:schemeClr val="bg1">
              <a:lumMod val="85000"/>
            </a:schemeClr>
          </a:solidFill>
          <a:ln>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200" dirty="0">
                <a:solidFill>
                  <a:srgbClr val="0070C0"/>
                </a:solidFill>
                <a:latin typeface="Arial" panose="020B0604020202020204" pitchFamily="34" charset="0"/>
                <a:cs typeface="Arial" panose="020B0604020202020204" pitchFamily="34" charset="0"/>
              </a:rPr>
              <a:t>Married Couple | both 52 years old | $2,000,000 of investable assets | husband’s father has Alzheimer’s | clients have 3 children in their 20s</a:t>
            </a:r>
          </a:p>
          <a:p>
            <a:r>
              <a:rPr lang="en-US" sz="1200"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n-US" sz="1400" dirty="0">
                <a:solidFill>
                  <a:srgbClr val="C00000"/>
                </a:solidFill>
                <a:latin typeface="Arial" panose="020B0604020202020204" pitchFamily="34" charset="0"/>
                <a:cs typeface="Arial" panose="020B0604020202020204" pitchFamily="34" charset="0"/>
              </a:rPr>
              <a:t>The Client’s Concerns</a:t>
            </a:r>
          </a:p>
          <a:p>
            <a:pPr lvl="0"/>
            <a:r>
              <a:rPr lang="en-US" sz="1100" dirty="0">
                <a:solidFill>
                  <a:schemeClr val="tx1"/>
                </a:solidFill>
                <a:latin typeface="Arial" panose="020B0604020202020204" pitchFamily="34" charset="0"/>
                <a:cs typeface="Arial" panose="020B0604020202020204" pitchFamily="34" charset="0"/>
              </a:rPr>
              <a:t>The chronic illness the husband’s father is facing has caused financial and emotional impact on the family. Thus, the husband wants to ensure he doesn’t become a burden on his own family in years to come and he would still like to be able to provide for his family should something happen to him.</a:t>
            </a:r>
          </a:p>
          <a:p>
            <a:r>
              <a:rPr lang="en-US" sz="1400" b="1" dirty="0">
                <a:solidFill>
                  <a:schemeClr val="tx1"/>
                </a:solidFill>
                <a:latin typeface="Arial" panose="020B0604020202020204" pitchFamily="34" charset="0"/>
                <a:cs typeface="Arial" panose="020B0604020202020204" pitchFamily="34" charset="0"/>
              </a:rPr>
              <a:t> </a:t>
            </a:r>
            <a:endParaRPr lang="en-US" sz="2000" dirty="0">
              <a:solidFill>
                <a:schemeClr val="tx1"/>
              </a:solidFill>
              <a:latin typeface="Arial" panose="020B0604020202020204" pitchFamily="34" charset="0"/>
              <a:cs typeface="Arial" panose="020B0604020202020204" pitchFamily="34" charset="0"/>
            </a:endParaRPr>
          </a:p>
          <a:p>
            <a:r>
              <a:rPr lang="en-US" sz="1400" dirty="0">
                <a:solidFill>
                  <a:srgbClr val="C00000"/>
                </a:solidFill>
                <a:latin typeface="Arial" panose="020B0604020202020204" pitchFamily="34" charset="0"/>
                <a:cs typeface="Arial" panose="020B0604020202020204" pitchFamily="34" charset="0"/>
              </a:rPr>
              <a:t>The Solution</a:t>
            </a:r>
          </a:p>
          <a:p>
            <a:pPr marL="171450" lvl="0" indent="-171450">
              <a:spcBef>
                <a:spcPts val="600"/>
              </a:spcBef>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Recommended a $500k Universal Life insurance policy with Return of Premium and a Chronic Illness Rider.</a:t>
            </a:r>
          </a:p>
          <a:p>
            <a:pPr marL="171450" lvl="0" indent="-171450">
              <a:spcBef>
                <a:spcPts val="600"/>
              </a:spcBef>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Proposal (Review proposal)</a:t>
            </a:r>
          </a:p>
          <a:p>
            <a:pPr marL="171450" lvl="0" indent="-171450">
              <a:spcBef>
                <a:spcPts val="600"/>
              </a:spcBef>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There are several offerings in the market today that are very similar in nature. After we met with the clients and discovered the husband’s needs and concerns, we felt like this was the product for three main reasons:</a:t>
            </a:r>
          </a:p>
          <a:p>
            <a:pPr marL="685800" lvl="1" indent="-228600">
              <a:spcBef>
                <a:spcPts val="600"/>
              </a:spcBef>
              <a:buFont typeface="+mj-lt"/>
              <a:buAutoNum type="arabicPeriod"/>
            </a:pPr>
            <a:r>
              <a:rPr lang="en-US" sz="1100" dirty="0">
                <a:solidFill>
                  <a:schemeClr val="tx1"/>
                </a:solidFill>
                <a:latin typeface="Arial" panose="020B0604020202020204" pitchFamily="34" charset="0"/>
                <a:cs typeface="Arial" panose="020B0604020202020204" pitchFamily="34" charset="0"/>
              </a:rPr>
              <a:t>He liked the fact that we could use a return of premium death benefit on Founders Plus UL so that the amount available for care could rise over time.</a:t>
            </a:r>
          </a:p>
          <a:p>
            <a:pPr marL="685800" lvl="1" indent="-228600">
              <a:spcBef>
                <a:spcPts val="600"/>
              </a:spcBef>
              <a:buFont typeface="+mj-lt"/>
              <a:buAutoNum type="arabicPeriod"/>
            </a:pPr>
            <a:r>
              <a:rPr lang="en-US" sz="1100" dirty="0">
                <a:solidFill>
                  <a:schemeClr val="tx1"/>
                </a:solidFill>
                <a:latin typeface="Arial" panose="020B0604020202020204" pitchFamily="34" charset="0"/>
                <a:cs typeface="Arial" panose="020B0604020202020204" pitchFamily="34" charset="0"/>
              </a:rPr>
              <a:t>Once he was certified as chronically ill either by not being able to complete 2 of the 6 ADLs or a severe cognitive impairment, there is no waiting period that he has to satisfy.</a:t>
            </a:r>
          </a:p>
          <a:p>
            <a:pPr marL="685800" lvl="1" indent="-228600">
              <a:spcBef>
                <a:spcPts val="600"/>
              </a:spcBef>
              <a:buFont typeface="+mj-lt"/>
              <a:buAutoNum type="arabicPeriod"/>
            </a:pPr>
            <a:r>
              <a:rPr lang="en-US" sz="1100" dirty="0">
                <a:solidFill>
                  <a:schemeClr val="tx1"/>
                </a:solidFill>
                <a:latin typeface="Arial" panose="020B0604020202020204" pitchFamily="34" charset="0"/>
                <a:cs typeface="Arial" panose="020B0604020202020204" pitchFamily="34" charset="0"/>
              </a:rPr>
              <a:t>Lastly, he was attracted to the fact that he could use the benefit to pay for any type of care, including paying a family member to take care of him.</a:t>
            </a:r>
          </a:p>
        </p:txBody>
      </p:sp>
      <p:sp>
        <p:nvSpPr>
          <p:cNvPr id="29" name="Left Brace 28"/>
          <p:cNvSpPr/>
          <p:nvPr/>
        </p:nvSpPr>
        <p:spPr>
          <a:xfrm>
            <a:off x="1586864" y="1799617"/>
            <a:ext cx="333376" cy="6605082"/>
          </a:xfrm>
          <a:prstGeom prst="leftBrace">
            <a:avLst>
              <a:gd name="adj1" fmla="val 40818"/>
              <a:gd name="adj2" fmla="val 50000"/>
            </a:avLst>
          </a:prstGeom>
          <a:solidFill>
            <a:schemeClr val="bg1"/>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 name="TextBox 29"/>
          <p:cNvSpPr txBox="1"/>
          <p:nvPr/>
        </p:nvSpPr>
        <p:spPr>
          <a:xfrm>
            <a:off x="97343" y="4928171"/>
            <a:ext cx="1465418" cy="338554"/>
          </a:xfrm>
          <a:prstGeom prst="rect">
            <a:avLst/>
          </a:prstGeom>
          <a:solidFill>
            <a:srgbClr val="002060"/>
          </a:solidFill>
        </p:spPr>
        <p:txBody>
          <a:bodyPr wrap="square" rtlCol="0">
            <a:spAutoFit/>
          </a:bodyPr>
          <a:lstStyle/>
          <a:p>
            <a:pPr algn="ctr"/>
            <a:r>
              <a:rPr lang="en-US" sz="1600" dirty="0">
                <a:solidFill>
                  <a:srgbClr val="92D050"/>
                </a:solidFill>
                <a:latin typeface="Arial" panose="020B0604020202020204" pitchFamily="34" charset="0"/>
                <a:cs typeface="Arial" panose="020B0604020202020204" pitchFamily="34" charset="0"/>
              </a:rPr>
              <a:t>Example</a:t>
            </a:r>
          </a:p>
        </p:txBody>
      </p:sp>
      <p:sp>
        <p:nvSpPr>
          <p:cNvPr id="31" name="Rectangle 30"/>
          <p:cNvSpPr/>
          <p:nvPr/>
        </p:nvSpPr>
        <p:spPr>
          <a:xfrm>
            <a:off x="136686" y="1243491"/>
            <a:ext cx="1568058" cy="338554"/>
          </a:xfrm>
          <a:prstGeom prst="rect">
            <a:avLst/>
          </a:prstGeom>
        </p:spPr>
        <p:txBody>
          <a:bodyPr wrap="none">
            <a:spAutoFit/>
          </a:bodyPr>
          <a:lstStyle/>
          <a:p>
            <a:r>
              <a:rPr lang="en-US" sz="1600" u="sng" spc="60"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CASE STUDY</a:t>
            </a:r>
            <a:endParaRPr lang="en-US" sz="1600" u="sng" dirty="0">
              <a:solidFill>
                <a:srgbClr val="002060"/>
              </a:solidFill>
              <a:latin typeface="Arial" panose="020B0604020202020204" pitchFamily="34" charset="0"/>
              <a:cs typeface="Arial" panose="020B0604020202020204" pitchFamily="34" charset="0"/>
            </a:endParaRPr>
          </a:p>
        </p:txBody>
      </p:sp>
      <p:sp>
        <p:nvSpPr>
          <p:cNvPr id="13" name="TextBox 12"/>
          <p:cNvSpPr txBox="1"/>
          <p:nvPr/>
        </p:nvSpPr>
        <p:spPr>
          <a:xfrm>
            <a:off x="2555240" y="8648022"/>
            <a:ext cx="4099560" cy="215444"/>
          </a:xfrm>
          <a:prstGeom prst="rect">
            <a:avLst/>
          </a:prstGeom>
          <a:noFill/>
        </p:spPr>
        <p:txBody>
          <a:bodyPr wrap="square" rtlCol="0">
            <a:spAutoFit/>
          </a:bodyPr>
          <a:lstStyle/>
          <a:p>
            <a:pPr algn="r"/>
            <a:r>
              <a:rPr lang="en-US" sz="800" dirty="0">
                <a:latin typeface="Arial" panose="020B0604020202020204" pitchFamily="34" charset="0"/>
                <a:cs typeface="Arial" panose="020B0604020202020204" pitchFamily="34" charset="0"/>
              </a:rPr>
              <a:t>For Financial Professional Use Only | Not Approved for Use with Consumers</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
        <p:nvSpPr>
          <p:cNvPr id="16" name="Rectangle 15"/>
          <p:cNvSpPr/>
          <p:nvPr/>
        </p:nvSpPr>
        <p:spPr>
          <a:xfrm>
            <a:off x="232804" y="8646905"/>
            <a:ext cx="2606040" cy="215444"/>
          </a:xfrm>
          <a:prstGeom prst="rect">
            <a:avLst/>
          </a:prstGeom>
        </p:spPr>
        <p:txBody>
          <a:bodyPr wrap="square">
            <a:spAutoFit/>
          </a:bodyPr>
          <a:lstStyle/>
          <a:p>
            <a:pPr marR="8480"/>
            <a:r>
              <a:rPr lang="en-US" sz="800" dirty="0">
                <a:solidFill>
                  <a:srgbClr val="000000"/>
                </a:solidFill>
                <a:latin typeface="Arial" panose="020B0604020202020204" pitchFamily="34" charset="0"/>
              </a:rPr>
              <a:t>Bordenhamman.com</a:t>
            </a:r>
            <a:endParaRPr lang="en-US" sz="1600" dirty="0"/>
          </a:p>
        </p:txBody>
      </p:sp>
    </p:spTree>
    <p:extLst>
      <p:ext uri="{BB962C8B-B14F-4D97-AF65-F5344CB8AC3E}">
        <p14:creationId xmlns:p14="http://schemas.microsoft.com/office/powerpoint/2010/main" val="2709833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24" name="TextBox 23"/>
          <p:cNvSpPr txBox="1"/>
          <p:nvPr/>
        </p:nvSpPr>
        <p:spPr>
          <a:xfrm>
            <a:off x="447040" y="921442"/>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Put the Life Back in Life Insurance</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29" name="Left Brace 28"/>
          <p:cNvSpPr/>
          <p:nvPr/>
        </p:nvSpPr>
        <p:spPr>
          <a:xfrm>
            <a:off x="136686" y="1660305"/>
            <a:ext cx="333376" cy="6874286"/>
          </a:xfrm>
          <a:prstGeom prst="leftBrace">
            <a:avLst>
              <a:gd name="adj1" fmla="val 40818"/>
              <a:gd name="adj2" fmla="val 50000"/>
            </a:avLst>
          </a:prstGeom>
          <a:solidFill>
            <a:schemeClr val="bg1"/>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Rectangle 9"/>
          <p:cNvSpPr/>
          <p:nvPr/>
        </p:nvSpPr>
        <p:spPr>
          <a:xfrm>
            <a:off x="136686" y="1243491"/>
            <a:ext cx="2453557" cy="338554"/>
          </a:xfrm>
          <a:prstGeom prst="rect">
            <a:avLst/>
          </a:prstGeom>
        </p:spPr>
        <p:txBody>
          <a:bodyPr wrap="none">
            <a:spAutoFit/>
          </a:bodyPr>
          <a:lstStyle/>
          <a:p>
            <a:r>
              <a:rPr lang="en-US" sz="1600" u="sng" spc="60"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QUESTIONS / SCRIPT</a:t>
            </a:r>
            <a:endParaRPr lang="en-US" sz="1600" u="sng" dirty="0">
              <a:solidFill>
                <a:srgbClr val="002060"/>
              </a:solidFill>
              <a:latin typeface="Arial" panose="020B0604020202020204" pitchFamily="34" charset="0"/>
              <a:cs typeface="Arial" panose="020B0604020202020204" pitchFamily="34" charset="0"/>
            </a:endParaRPr>
          </a:p>
        </p:txBody>
      </p:sp>
      <p:sp>
        <p:nvSpPr>
          <p:cNvPr id="2" name="Rectangle 1"/>
          <p:cNvSpPr/>
          <p:nvPr/>
        </p:nvSpPr>
        <p:spPr>
          <a:xfrm>
            <a:off x="495894" y="1806908"/>
            <a:ext cx="5866211" cy="6735049"/>
          </a:xfrm>
          <a:prstGeom prst="rect">
            <a:avLst/>
          </a:prstGeom>
        </p:spPr>
        <p:txBody>
          <a:bodyPr wrap="square">
            <a:spAutoFit/>
          </a:bodyPr>
          <a:lstStyle/>
          <a:p>
            <a:pPr marL="228600" marR="142875" lvl="0" indent="-228600" algn="just">
              <a:lnSpc>
                <a:spcPct val="104000"/>
              </a:lnSpc>
              <a:spcBef>
                <a:spcPts val="750"/>
              </a:spcBef>
              <a:spcAft>
                <a:spcPts val="0"/>
              </a:spcAft>
              <a:buClr>
                <a:srgbClr val="231F20"/>
              </a:buClr>
              <a:buSzPts val="950"/>
              <a:buFont typeface="+mj-lt"/>
              <a:buAutoNum type="arabicPeriod"/>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b="1"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about</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Medicare</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Medicaid,</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spc="-10" dirty="0">
                <a:solidFill>
                  <a:srgbClr val="231F20"/>
                </a:solidFill>
                <a:latin typeface="Arial" panose="020B0604020202020204" pitchFamily="34" charset="0"/>
                <a:ea typeface="Trebuchet MS" panose="020B0603020202020204" pitchFamily="34" charset="0"/>
                <a:cs typeface="Arial" panose="020B0604020202020204" pitchFamily="34" charset="0"/>
              </a:rPr>
              <a:t>aren’t</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those</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programs</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available</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pay</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any</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chronic</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illness?</a:t>
            </a:r>
            <a:r>
              <a:rPr lang="en-US" sz="1050" b="1"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hear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this</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question</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all</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time</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simple</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answer</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Medicare</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may</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help</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with</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things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like</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busted</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hip</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knee replacement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but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designed</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chronic</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illness.</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Medicaid,</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other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hand,</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government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program for</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indigent.</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people</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who</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have</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nothing</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left</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their</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final</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stop</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care</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facility</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like</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nursing</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home. Another</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reason</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why</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government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has</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made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changes</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tax</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code,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because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they</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recognize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there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have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 more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options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folks,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otherwise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paying</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endParaRPr lang="en-US" sz="1050" dirty="0">
              <a:latin typeface="Arial" panose="020B0604020202020204" pitchFamily="34" charset="0"/>
              <a:ea typeface="Trebuchet MS" panose="020B0603020202020204" pitchFamily="34" charset="0"/>
              <a:cs typeface="Arial" panose="020B0604020202020204" pitchFamily="34" charset="0"/>
            </a:endParaRPr>
          </a:p>
          <a:p>
            <a:pPr marL="228600" marR="142875" lvl="0" indent="-228600" algn="just">
              <a:lnSpc>
                <a:spcPct val="104000"/>
              </a:lnSpc>
              <a:spcBef>
                <a:spcPts val="450"/>
              </a:spcBef>
              <a:spcAft>
                <a:spcPts val="0"/>
              </a:spcAft>
              <a:buClr>
                <a:srgbClr val="231F20"/>
              </a:buClr>
              <a:buSzPts val="950"/>
              <a:buFont typeface="+mj-lt"/>
              <a:buAutoNum type="arabicPeriod"/>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gave</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everything</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away</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family</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later</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on</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when</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have</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chronic</a:t>
            </a:r>
            <a:r>
              <a:rPr lang="en-US" sz="1050" b="1" spc="-1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illness?</a:t>
            </a:r>
            <a:r>
              <a:rPr lang="en-US" sz="1050" b="1"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spc="-1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hear</a:t>
            </a:r>
            <a:r>
              <a:rPr lang="en-US" sz="1050" spc="-1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this</a:t>
            </a:r>
            <a:r>
              <a:rPr lang="en-US" sz="1050" spc="-1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question</a:t>
            </a:r>
            <a:r>
              <a:rPr lang="en-US" sz="1050" spc="-1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often: the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example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where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person</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diagnosed</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with</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5" dirty="0">
                <a:solidFill>
                  <a:srgbClr val="231F20"/>
                </a:solidFill>
                <a:latin typeface="Arial" panose="020B0604020202020204" pitchFamily="34" charset="0"/>
                <a:ea typeface="Trebuchet MS" panose="020B0603020202020204" pitchFamily="34" charset="0"/>
                <a:cs typeface="Arial" panose="020B0604020202020204" pitchFamily="34" charset="0"/>
              </a:rPr>
              <a:t>Alzheimer’s</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early</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figures</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they</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give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all</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away</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now</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so</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Medicaid</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pay</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doesn’t</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work</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way</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government</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has</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strict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look-back</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rules</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go</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far</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back</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5</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years.</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They</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assess</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penalties</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formula</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determined</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allow</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use</a:t>
            </a:r>
            <a:r>
              <a:rPr lang="en-US" sz="1050" spc="-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Medicaid for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months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even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years.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5" dirty="0">
                <a:solidFill>
                  <a:srgbClr val="231F20"/>
                </a:solidFill>
                <a:latin typeface="Arial" panose="020B0604020202020204" pitchFamily="34" charset="0"/>
                <a:ea typeface="Trebuchet MS" panose="020B0603020202020204" pitchFamily="34" charset="0"/>
                <a:cs typeface="Arial" panose="020B0604020202020204" pitchFamily="34" charset="0"/>
              </a:rPr>
              <a:t>Alzheimer’s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example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worst</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because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last</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very</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long</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time.</a:t>
            </a:r>
            <a:endParaRPr lang="en-US" sz="1050" dirty="0">
              <a:latin typeface="Arial" panose="020B0604020202020204" pitchFamily="34" charset="0"/>
              <a:ea typeface="Trebuchet MS" panose="020B0603020202020204" pitchFamily="34" charset="0"/>
              <a:cs typeface="Arial" panose="020B0604020202020204" pitchFamily="34" charset="0"/>
            </a:endParaRPr>
          </a:p>
          <a:p>
            <a:pPr marL="228600" marR="142875" lvl="0" indent="-228600" algn="just">
              <a:lnSpc>
                <a:spcPct val="104000"/>
              </a:lnSpc>
              <a:spcBef>
                <a:spcPts val="455"/>
              </a:spcBef>
              <a:spcAft>
                <a:spcPts val="0"/>
              </a:spcAft>
              <a:buClr>
                <a:srgbClr val="231F20"/>
              </a:buClr>
              <a:buSzPts val="950"/>
              <a:buFont typeface="+mj-lt"/>
              <a:buAutoNum type="arabicPeriod"/>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b="1"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do</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nothing</a:t>
            </a:r>
            <a:r>
              <a:rPr lang="en-US" sz="1050" b="1"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just</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self</a:t>
            </a:r>
            <a:r>
              <a:rPr lang="en-US" sz="1050" b="1"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fund,</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which</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assets</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should</a:t>
            </a:r>
            <a:r>
              <a:rPr lang="en-US" sz="1050" b="1"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use</a:t>
            </a:r>
            <a:r>
              <a:rPr lang="en-US" sz="1050" b="1"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first?</a:t>
            </a:r>
            <a:r>
              <a:rPr lang="en-US" sz="1050" b="1"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This</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11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great</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question</a:t>
            </a:r>
            <a:r>
              <a:rPr lang="en-US" sz="1050" spc="-11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your</a:t>
            </a:r>
            <a:r>
              <a:rPr lang="en-US" sz="1050"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advisor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1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Depending</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upon</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where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payments</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made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from,</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there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either</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tax</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investment</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surcharge.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 example,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monies</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used</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from</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managed</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account,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there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some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type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tax</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charge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surrender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either</a:t>
            </a:r>
            <a:r>
              <a:rPr lang="en-US" sz="1050" spc="1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capital</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gains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tax</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ordinary</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income,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also</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money</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market</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may</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lose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some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return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value. Life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insurance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may</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better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asset</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use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than</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investment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portfolio.</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Clients</a:t>
            </a:r>
            <a:r>
              <a:rPr lang="en-US" sz="1050" spc="-4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keep</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their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portfolios invested,</a:t>
            </a:r>
            <a:r>
              <a:rPr lang="en-US" sz="1050" spc="-7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which</a:t>
            </a:r>
            <a:r>
              <a:rPr lang="en-US" sz="1050" spc="-7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helps</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ensure</a:t>
            </a:r>
            <a:r>
              <a:rPr lang="en-US" sz="1050" spc="-7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they</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won’t</a:t>
            </a:r>
            <a:r>
              <a:rPr lang="en-US" sz="1050" spc="-7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run</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out</a:t>
            </a:r>
            <a:r>
              <a:rPr lang="en-US" sz="1050" spc="-7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money</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a:t>
            </a:r>
            <a:endParaRPr lang="en-US" sz="1050" dirty="0">
              <a:latin typeface="Arial" panose="020B0604020202020204" pitchFamily="34" charset="0"/>
              <a:ea typeface="Trebuchet MS" panose="020B0603020202020204" pitchFamily="34" charset="0"/>
              <a:cs typeface="Arial" panose="020B0604020202020204" pitchFamily="34" charset="0"/>
            </a:endParaRPr>
          </a:p>
          <a:p>
            <a:pPr marL="228600" marR="142875" lvl="0" indent="-228600" algn="just">
              <a:lnSpc>
                <a:spcPct val="104000"/>
              </a:lnSpc>
              <a:spcBef>
                <a:spcPts val="450"/>
              </a:spcBef>
              <a:spcAft>
                <a:spcPts val="0"/>
              </a:spcAft>
              <a:buClr>
                <a:srgbClr val="231F20"/>
              </a:buClr>
              <a:buSzPts val="950"/>
              <a:buFont typeface="+mj-lt"/>
              <a:buAutoNum type="arabicPeriod"/>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much</a:t>
            </a:r>
            <a:r>
              <a:rPr lang="en-US" sz="1050" b="1"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benefit</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should</a:t>
            </a:r>
            <a:r>
              <a:rPr lang="en-US" sz="1050" b="1"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get?</a:t>
            </a:r>
            <a:r>
              <a:rPr lang="en-US" sz="1050" b="1"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First,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determine</a:t>
            </a:r>
            <a:r>
              <a:rPr lang="en-US" sz="1050"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much</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death</a:t>
            </a:r>
            <a:r>
              <a:rPr lang="en-US" sz="1050"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benefit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protection</a:t>
            </a:r>
            <a:r>
              <a:rPr lang="en-US" sz="1050"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need, then</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look</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adding</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rider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determining</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benefit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would</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Keep</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mind,</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though,</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higher</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face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higher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your</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premium</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 be.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rule</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thumb</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look</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total</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portfolio,</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specifically</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your</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liquid</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invested</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assets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plus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any</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debt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 may</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have.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Once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determine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number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look</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much</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premium</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would</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11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life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insurance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equal</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number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From</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there,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consider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premium</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coverage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and</a:t>
            </a:r>
            <a:r>
              <a:rPr lang="en-US" sz="1050" spc="11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determine</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adjust</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coverage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find</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desired</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premium</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amount.</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moving</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assets</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from</a:t>
            </a:r>
            <a:r>
              <a:rPr lang="en-US" sz="1050"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one</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pocket</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another;</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however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these</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financial</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instruments</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long</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term</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a:t>
            </a:r>
            <a:r>
              <a:rPr lang="en-US" sz="1050" spc="-8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5" dirty="0">
                <a:solidFill>
                  <a:srgbClr val="231F20"/>
                </a:solidFill>
                <a:latin typeface="Arial" panose="020B0604020202020204" pitchFamily="34" charset="0"/>
                <a:ea typeface="Trebuchet MS" panose="020B0603020202020204" pitchFamily="34" charset="0"/>
                <a:cs typeface="Arial" panose="020B0604020202020204" pitchFamily="34" charset="0"/>
              </a:rPr>
              <a:t>nat</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ure</a:t>
            </a:r>
          </a:p>
          <a:p>
            <a:pPr marR="142875" lvl="1" algn="just">
              <a:lnSpc>
                <a:spcPct val="104000"/>
              </a:lnSpc>
              <a:spcBef>
                <a:spcPts val="450"/>
              </a:spcBef>
              <a:buClr>
                <a:srgbClr val="231F20"/>
              </a:buClr>
              <a:buSzPts val="950"/>
              <a:tabLst>
                <a:tab pos="1015365" algn="l"/>
              </a:tabLst>
            </a:pP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Another</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way</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is</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simple</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math.</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Often</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times,</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chronic</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illness</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can</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last</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between</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6</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and</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10</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spc="-10" dirty="0">
                <a:solidFill>
                  <a:srgbClr val="231F20"/>
                </a:solidFill>
                <a:latin typeface="Arial" panose="020B0604020202020204" pitchFamily="34" charset="0"/>
                <a:ea typeface="Tahoma" panose="020B0604030504040204" pitchFamily="34" charset="0"/>
                <a:cs typeface="Arial" panose="020B0604020202020204" pitchFamily="34" charset="0"/>
              </a:rPr>
              <a:t>years.</a:t>
            </a:r>
            <a:r>
              <a:rPr lang="en-US" sz="1050" spc="10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At</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first,</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people</a:t>
            </a:r>
            <a:r>
              <a:rPr lang="en-US" sz="1050" spc="1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stay</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at</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home</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and</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work</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with</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family</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and</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caregivers.</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Most</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time</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life</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isn’t</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all</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that</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different.</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4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cost</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early on</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can</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range</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from</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$25,000</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to</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$50,000.</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But</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spc="-15" dirty="0">
                <a:solidFill>
                  <a:srgbClr val="231F20"/>
                </a:solidFill>
                <a:latin typeface="Arial" panose="020B0604020202020204" pitchFamily="34" charset="0"/>
                <a:ea typeface="Tahoma" panose="020B0604030504040204" pitchFamily="34" charset="0"/>
                <a:cs typeface="Arial" panose="020B0604020202020204" pitchFamily="34" charset="0"/>
              </a:rPr>
              <a:t>remember</a:t>
            </a:r>
            <a:r>
              <a:rPr lang="en-US" sz="1050" spc="-10" dirty="0">
                <a:solidFill>
                  <a:srgbClr val="231F20"/>
                </a:solidFill>
                <a:latin typeface="Arial" panose="020B0604020202020204" pitchFamily="34" charset="0"/>
                <a:ea typeface="Tahoma" panose="020B0604030504040204" pitchFamily="34" charset="0"/>
                <a:cs typeface="Arial" panose="020B0604020202020204" pitchFamily="34" charset="0"/>
              </a:rPr>
              <a:t>,</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with</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product</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that</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showed</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you</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money</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can</a:t>
            </a:r>
            <a:r>
              <a:rPr lang="en-US" sz="1050" spc="13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be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used</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for</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anything.</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spc="-25" dirty="0">
                <a:solidFill>
                  <a:srgbClr val="231F20"/>
                </a:solidFill>
                <a:latin typeface="Arial" panose="020B0604020202020204" pitchFamily="34" charset="0"/>
                <a:ea typeface="Tahoma" panose="020B0604030504040204" pitchFamily="34" charset="0"/>
                <a:cs typeface="Arial" panose="020B0604020202020204" pitchFamily="34" charset="0"/>
              </a:rPr>
              <a:t>You</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can</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take</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family</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on</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cruise</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around</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world.</a:t>
            </a:r>
            <a:r>
              <a:rPr lang="en-US" sz="1050" spc="-7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Nursing</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home</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stays</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only</a:t>
            </a:r>
            <a:r>
              <a:rPr lang="en-US" sz="1050" spc="-7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average</a:t>
            </a:r>
            <a:r>
              <a:rPr lang="en-US" sz="1050" dirty="0">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around</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two</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and</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half</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years,</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but</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in</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state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of</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spc="-35" dirty="0">
                <a:solidFill>
                  <a:srgbClr val="231F20"/>
                </a:solidFill>
                <a:latin typeface="Arial" panose="020B0604020202020204" pitchFamily="34" charset="0"/>
                <a:ea typeface="Tahoma" panose="020B0604030504040204" pitchFamily="34" charset="0"/>
                <a:cs typeface="Arial" panose="020B0604020202020204" pitchFamily="34" charset="0"/>
              </a:rPr>
              <a:t>CT</a:t>
            </a:r>
            <a:r>
              <a:rPr lang="en-US" sz="1050" spc="-30" dirty="0">
                <a:solidFill>
                  <a:srgbClr val="231F20"/>
                </a:solidFill>
                <a:latin typeface="Arial" panose="020B0604020202020204" pitchFamily="34" charset="0"/>
                <a:ea typeface="Tahoma" panose="020B0604030504040204" pitchFamily="34" charset="0"/>
                <a:cs typeface="Arial" panose="020B0604020202020204" pitchFamily="34" charset="0"/>
              </a:rPr>
              <a:t>,</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they</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cost</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over</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$100,000</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for</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private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room.</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Costs</a:t>
            </a:r>
            <a:r>
              <a:rPr lang="en-US" sz="1050" spc="-4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are</a:t>
            </a:r>
            <a:r>
              <a:rPr lang="en-US" sz="1050" spc="-5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going</a:t>
            </a:r>
            <a:r>
              <a:rPr lang="en-US" sz="1050" spc="100"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up</a:t>
            </a:r>
            <a:r>
              <a:rPr lang="en-US" sz="1050" spc="-9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as</a:t>
            </a:r>
            <a:r>
              <a:rPr lang="en-US" sz="1050" spc="-9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with</a:t>
            </a:r>
            <a:r>
              <a:rPr lang="en-US" sz="1050" spc="-95" dirty="0">
                <a:solidFill>
                  <a:srgbClr val="231F20"/>
                </a:solidFill>
                <a:latin typeface="Arial" panose="020B0604020202020204" pitchFamily="34" charset="0"/>
                <a:ea typeface="Tahoma" panose="020B0604030504040204" pitchFamily="34" charset="0"/>
                <a:cs typeface="Arial" panose="020B0604020202020204" pitchFamily="34" charset="0"/>
              </a:rPr>
              <a:t> </a:t>
            </a:r>
            <a:r>
              <a:rPr lang="en-US" sz="1050" dirty="0">
                <a:solidFill>
                  <a:srgbClr val="231F20"/>
                </a:solidFill>
                <a:latin typeface="Arial" panose="020B0604020202020204" pitchFamily="34" charset="0"/>
                <a:ea typeface="Tahoma" panose="020B0604030504040204" pitchFamily="34" charset="0"/>
                <a:cs typeface="Arial" panose="020B0604020202020204" pitchFamily="34" charset="0"/>
              </a:rPr>
              <a:t>everything.</a:t>
            </a:r>
            <a:endParaRPr lang="en-US" sz="1050" dirty="0">
              <a:latin typeface="Arial" panose="020B0604020202020204" pitchFamily="34" charset="0"/>
              <a:ea typeface="Tahoma" panose="020B0604030504040204" pitchFamily="34" charset="0"/>
              <a:cs typeface="Arial" panose="020B0604020202020204" pitchFamily="34" charset="0"/>
            </a:endParaRPr>
          </a:p>
        </p:txBody>
      </p:sp>
      <p:sp>
        <p:nvSpPr>
          <p:cNvPr id="13" name="TextBox 12"/>
          <p:cNvSpPr txBox="1"/>
          <p:nvPr/>
        </p:nvSpPr>
        <p:spPr>
          <a:xfrm>
            <a:off x="2555240" y="8648022"/>
            <a:ext cx="4099560" cy="215444"/>
          </a:xfrm>
          <a:prstGeom prst="rect">
            <a:avLst/>
          </a:prstGeom>
          <a:noFill/>
        </p:spPr>
        <p:txBody>
          <a:bodyPr wrap="square" rtlCol="0">
            <a:spAutoFit/>
          </a:bodyPr>
          <a:lstStyle/>
          <a:p>
            <a:pPr algn="r"/>
            <a:r>
              <a:rPr lang="en-US" sz="800" dirty="0">
                <a:latin typeface="Arial" panose="020B0604020202020204" pitchFamily="34" charset="0"/>
                <a:cs typeface="Arial" panose="020B0604020202020204" pitchFamily="34" charset="0"/>
              </a:rPr>
              <a:t>For Financial Professional Use Only | Not Approved for Use with Consumers</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
        <p:nvSpPr>
          <p:cNvPr id="15" name="Rectangle 14"/>
          <p:cNvSpPr/>
          <p:nvPr/>
        </p:nvSpPr>
        <p:spPr>
          <a:xfrm>
            <a:off x="232804" y="8646905"/>
            <a:ext cx="2606040" cy="215444"/>
          </a:xfrm>
          <a:prstGeom prst="rect">
            <a:avLst/>
          </a:prstGeom>
        </p:spPr>
        <p:txBody>
          <a:bodyPr wrap="square">
            <a:spAutoFit/>
          </a:bodyPr>
          <a:lstStyle/>
          <a:p>
            <a:pPr marR="8480"/>
            <a:r>
              <a:rPr lang="en-US" sz="800" dirty="0">
                <a:solidFill>
                  <a:srgbClr val="000000"/>
                </a:solidFill>
                <a:latin typeface="Arial" panose="020B0604020202020204" pitchFamily="34" charset="0"/>
              </a:rPr>
              <a:t>Bordenhamman.com</a:t>
            </a:r>
            <a:endParaRPr lang="en-US" sz="1600" dirty="0"/>
          </a:p>
        </p:txBody>
      </p:sp>
    </p:spTree>
    <p:extLst>
      <p:ext uri="{BB962C8B-B14F-4D97-AF65-F5344CB8AC3E}">
        <p14:creationId xmlns:p14="http://schemas.microsoft.com/office/powerpoint/2010/main" val="3039487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24" name="TextBox 23"/>
          <p:cNvSpPr txBox="1"/>
          <p:nvPr/>
        </p:nvSpPr>
        <p:spPr>
          <a:xfrm>
            <a:off x="447040" y="921442"/>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Put the Life Back in Life Insurance</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29" name="Left Brace 28"/>
          <p:cNvSpPr/>
          <p:nvPr/>
        </p:nvSpPr>
        <p:spPr>
          <a:xfrm>
            <a:off x="244393" y="1736419"/>
            <a:ext cx="333376" cy="2094041"/>
          </a:xfrm>
          <a:prstGeom prst="leftBrace">
            <a:avLst>
              <a:gd name="adj1" fmla="val 40818"/>
              <a:gd name="adj2" fmla="val 50000"/>
            </a:avLst>
          </a:prstGeom>
          <a:solidFill>
            <a:schemeClr val="bg1"/>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Rectangle 9"/>
          <p:cNvSpPr/>
          <p:nvPr/>
        </p:nvSpPr>
        <p:spPr>
          <a:xfrm>
            <a:off x="136686" y="1362334"/>
            <a:ext cx="3261277" cy="338554"/>
          </a:xfrm>
          <a:prstGeom prst="rect">
            <a:avLst/>
          </a:prstGeom>
        </p:spPr>
        <p:txBody>
          <a:bodyPr wrap="none">
            <a:spAutoFit/>
          </a:bodyPr>
          <a:lstStyle/>
          <a:p>
            <a:r>
              <a:rPr lang="en-US" sz="1600" u="sng" spc="60" dirty="0">
                <a:solidFill>
                  <a:srgbClr val="002060"/>
                </a:solidFill>
                <a:uFill>
                  <a:solidFill>
                    <a:srgbClr val="C9CACC"/>
                  </a:solidFill>
                </a:uFill>
                <a:latin typeface="Arial" panose="020B0604020202020204" pitchFamily="34" charset="0"/>
                <a:ea typeface="Calibri" panose="020F0502020204030204" pitchFamily="34" charset="0"/>
                <a:cs typeface="Arial" panose="020B0604020202020204" pitchFamily="34" charset="0"/>
              </a:rPr>
              <a:t>QUESTIONS / SCRIPT (cont’d)</a:t>
            </a:r>
            <a:endParaRPr lang="en-US" sz="1600" u="sng" dirty="0">
              <a:solidFill>
                <a:srgbClr val="002060"/>
              </a:solidFill>
              <a:latin typeface="Arial" panose="020B0604020202020204" pitchFamily="34" charset="0"/>
              <a:cs typeface="Arial" panose="020B0604020202020204" pitchFamily="34" charset="0"/>
            </a:endParaRPr>
          </a:p>
        </p:txBody>
      </p:sp>
      <p:sp>
        <p:nvSpPr>
          <p:cNvPr id="5" name="TextBox 4"/>
          <p:cNvSpPr txBox="1"/>
          <p:nvPr/>
        </p:nvSpPr>
        <p:spPr>
          <a:xfrm>
            <a:off x="577769" y="1812535"/>
            <a:ext cx="5930035" cy="2017925"/>
          </a:xfrm>
          <a:prstGeom prst="rect">
            <a:avLst/>
          </a:prstGeom>
          <a:noFill/>
        </p:spPr>
        <p:txBody>
          <a:bodyPr wrap="square" rtlCol="0">
            <a:spAutoFit/>
          </a:bodyPr>
          <a:lstStyle/>
          <a:p>
            <a:pPr marL="228600" marR="95885" indent="-228600" algn="just">
              <a:lnSpc>
                <a:spcPct val="104000"/>
              </a:lnSpc>
              <a:spcBef>
                <a:spcPts val="300"/>
              </a:spcBef>
              <a:buClr>
                <a:srgbClr val="231F20"/>
              </a:buClr>
              <a:buSzPts val="950"/>
              <a:buFont typeface="+mj-lt"/>
              <a:buAutoNum type="arabicPeriod" startAt="5"/>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am</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missing;</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why</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spc="-10" dirty="0">
                <a:solidFill>
                  <a:srgbClr val="231F20"/>
                </a:solidFill>
                <a:latin typeface="Arial" panose="020B0604020202020204" pitchFamily="34" charset="0"/>
                <a:ea typeface="Trebuchet MS" panose="020B0603020202020204" pitchFamily="34" charset="0"/>
                <a:cs typeface="Arial" panose="020B0604020202020204" pitchFamily="34" charset="0"/>
              </a:rPr>
              <a:t>wouldn’t</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8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do</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reality</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that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everybody</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can</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do</a:t>
            </a:r>
            <a:r>
              <a:rPr lang="en-US" sz="1050"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There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several</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things</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consider,</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such</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how</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much</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death</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benefit</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protection</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additional</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cost</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adding</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rider</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a:t>
            </a:r>
            <a:r>
              <a:rPr lang="en-US" sz="1050" spc="-4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well</a:t>
            </a:r>
            <a:r>
              <a:rPr lang="en-US" sz="1050" spc="-5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as</a:t>
            </a:r>
            <a:r>
              <a:rPr lang="en-US" sz="1050" spc="13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whether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would</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qualify</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medically</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it.</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Life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insurance</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companies</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operate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by</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law</a:t>
            </a:r>
            <a:r>
              <a:rPr lang="en-US" sz="1050" spc="-5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large</a:t>
            </a:r>
            <a:r>
              <a:rPr lang="en-US" sz="1050" spc="-6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numbers, which</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are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taking</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advantage</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spc="-7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spc="-6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qualify.</a:t>
            </a:r>
            <a:endParaRPr lang="en-US" sz="1050" dirty="0">
              <a:latin typeface="Arial" panose="020B0604020202020204" pitchFamily="34" charset="0"/>
              <a:ea typeface="Trebuchet MS" panose="020B0603020202020204" pitchFamily="34" charset="0"/>
              <a:cs typeface="Arial" panose="020B0604020202020204" pitchFamily="34" charset="0"/>
            </a:endParaRPr>
          </a:p>
          <a:p>
            <a:pPr marL="228600" marR="95885" indent="-228600" algn="just">
              <a:lnSpc>
                <a:spcPct val="104000"/>
              </a:lnSpc>
              <a:spcBef>
                <a:spcPts val="300"/>
              </a:spcBef>
              <a:buClr>
                <a:srgbClr val="231F20"/>
              </a:buClr>
              <a:buSzPts val="950"/>
              <a:buFont typeface="+mj-lt"/>
              <a:buAutoNum type="arabicPeriod" startAt="5"/>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care</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I</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still</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need</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pay</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premium</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to</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b="1" spc="-9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policy?</a:t>
            </a:r>
            <a:r>
              <a:rPr lang="en-US" sz="1050" b="1" spc="-9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policy</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charges</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waived</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10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insured</a:t>
            </a:r>
            <a:r>
              <a:rPr lang="en-US" sz="1050" spc="-10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 receiving</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benefits.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great</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benefit</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vs.</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self</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fund</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plan.</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After</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24</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months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on</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claim</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this</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product</a:t>
            </a:r>
            <a:r>
              <a:rPr lang="en-US" sz="1050" spc="-3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suspends premium</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payments</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for</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life.</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Policy</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charges</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will</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resume</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if</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the</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insured</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comes</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off</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claim</a:t>
            </a:r>
            <a:r>
              <a:rPr lang="en-US" sz="1050" spc="-25"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within</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25</a:t>
            </a:r>
            <a:r>
              <a:rPr lang="en-US" sz="1050" spc="-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months; </a:t>
            </a:r>
            <a:r>
              <a:rPr lang="en-US" sz="1050" spc="-15" dirty="0">
                <a:solidFill>
                  <a:srgbClr val="231F20"/>
                </a:solidFill>
                <a:latin typeface="Arial" panose="020B0604020202020204" pitchFamily="34" charset="0"/>
                <a:ea typeface="Trebuchet MS" panose="020B0603020202020204" pitchFamily="34" charset="0"/>
                <a:cs typeface="Arial" panose="020B0604020202020204" pitchFamily="34" charset="0"/>
              </a:rPr>
              <a:t>however</a:t>
            </a:r>
            <a:r>
              <a:rPr lang="en-US" sz="1050" spc="-10" dirty="0">
                <a:solidFill>
                  <a:srgbClr val="231F20"/>
                </a:solidFill>
                <a:latin typeface="Arial" panose="020B0604020202020204" pitchFamily="34" charset="0"/>
                <a:ea typeface="Trebuchet MS" panose="020B0603020202020204" pitchFamily="34" charset="0"/>
                <a:cs typeface="Arial" panose="020B0604020202020204" pitchFamily="34" charset="0"/>
              </a:rPr>
              <a:t>,</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rider</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charges</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do</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not</a:t>
            </a:r>
            <a:r>
              <a:rPr lang="en-US" sz="1050" spc="-12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dirty="0">
                <a:solidFill>
                  <a:srgbClr val="231F20"/>
                </a:solidFill>
                <a:latin typeface="Arial" panose="020B0604020202020204" pitchFamily="34" charset="0"/>
                <a:ea typeface="Trebuchet MS" panose="020B0603020202020204" pitchFamily="34" charset="0"/>
                <a:cs typeface="Arial" panose="020B0604020202020204" pitchFamily="34" charset="0"/>
              </a:rPr>
              <a:t>resume.</a:t>
            </a:r>
            <a:endParaRPr lang="en-US" sz="1050" dirty="0">
              <a:latin typeface="Arial" panose="020B0604020202020204" pitchFamily="34" charset="0"/>
              <a:ea typeface="Trebuchet MS" panose="020B0603020202020204" pitchFamily="34" charset="0"/>
              <a:cs typeface="Arial" panose="020B0604020202020204" pitchFamily="34" charset="0"/>
            </a:endParaRPr>
          </a:p>
          <a:p>
            <a:pPr marL="228600" marR="95885" indent="-228600" algn="just">
              <a:lnSpc>
                <a:spcPct val="104000"/>
              </a:lnSpc>
              <a:spcBef>
                <a:spcPts val="300"/>
              </a:spcBef>
              <a:buClr>
                <a:srgbClr val="231F20"/>
              </a:buClr>
              <a:buSzPts val="950"/>
              <a:buFont typeface="+mj-lt"/>
              <a:buAutoNum type="arabicPeriod" startAt="5"/>
              <a:tabLst>
                <a:tab pos="1015365" algn="l"/>
              </a:tabLst>
            </a:pP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What</a:t>
            </a:r>
            <a:r>
              <a:rPr lang="en-US" sz="1050" b="1"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other</a:t>
            </a:r>
            <a:r>
              <a:rPr lang="en-US" sz="1050" b="1"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questions</a:t>
            </a:r>
            <a:r>
              <a:rPr lang="en-US" sz="1050" b="1"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do</a:t>
            </a:r>
            <a:r>
              <a:rPr lang="en-US" sz="1050" b="1"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you</a:t>
            </a:r>
            <a:r>
              <a:rPr lang="en-US" sz="1050" b="1" spc="-110" dirty="0">
                <a:solidFill>
                  <a:srgbClr val="231F20"/>
                </a:solidFill>
                <a:latin typeface="Arial" panose="020B0604020202020204" pitchFamily="34" charset="0"/>
                <a:ea typeface="Trebuchet MS" panose="020B0603020202020204" pitchFamily="34" charset="0"/>
                <a:cs typeface="Arial" panose="020B0604020202020204" pitchFamily="34" charset="0"/>
              </a:rPr>
              <a:t> </a:t>
            </a:r>
            <a:r>
              <a:rPr lang="en-US" sz="1050" b="1" dirty="0">
                <a:solidFill>
                  <a:srgbClr val="231F20"/>
                </a:solidFill>
                <a:latin typeface="Arial" panose="020B0604020202020204" pitchFamily="34" charset="0"/>
                <a:ea typeface="Trebuchet MS" panose="020B0603020202020204" pitchFamily="34" charset="0"/>
                <a:cs typeface="Arial" panose="020B0604020202020204" pitchFamily="34" charset="0"/>
              </a:rPr>
              <a:t>have?</a:t>
            </a:r>
            <a:endParaRPr lang="en-US" sz="1050" dirty="0"/>
          </a:p>
        </p:txBody>
      </p:sp>
      <p:sp>
        <p:nvSpPr>
          <p:cNvPr id="23" name="TextBox 22"/>
          <p:cNvSpPr txBox="1"/>
          <p:nvPr/>
        </p:nvSpPr>
        <p:spPr>
          <a:xfrm>
            <a:off x="411081" y="4191770"/>
            <a:ext cx="6020221" cy="1715854"/>
          </a:xfrm>
          <a:prstGeom prst="rect">
            <a:avLst/>
          </a:prstGeom>
          <a:solidFill>
            <a:srgbClr val="002060"/>
          </a:solidFill>
          <a:effectLst>
            <a:softEdge rad="31750"/>
          </a:effectLst>
        </p:spPr>
        <p:txBody>
          <a:bodyPr wrap="square" rtlCol="0">
            <a:spAutoFit/>
          </a:bodyPr>
          <a:lstStyle/>
          <a:p>
            <a:br>
              <a:rPr lang="en-US" sz="1050" b="1" dirty="0">
                <a:solidFill>
                  <a:srgbClr val="002060"/>
                </a:solidFill>
                <a:latin typeface="Arial" panose="020B0604020202020204" pitchFamily="34" charset="0"/>
                <a:cs typeface="Arial" panose="020B0604020202020204" pitchFamily="34" charset="0"/>
              </a:rPr>
            </a:br>
            <a:r>
              <a:rPr lang="en-US" sz="1600" dirty="0">
                <a:solidFill>
                  <a:srgbClr val="92D050"/>
                </a:solidFill>
                <a:latin typeface="Arial" panose="020B0604020202020204" pitchFamily="34" charset="0"/>
                <a:cs typeface="Arial" panose="020B0604020202020204" pitchFamily="34" charset="0"/>
              </a:rPr>
              <a:t>Next Steps for Producer</a:t>
            </a:r>
          </a:p>
          <a:p>
            <a:pPr marL="171450" lvl="0" indent="-171450">
              <a:spcBef>
                <a:spcPts val="600"/>
              </a:spcBef>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Learn and get comfortable with talk track.</a:t>
            </a:r>
          </a:p>
          <a:p>
            <a:pPr marL="171450" lvl="0" indent="-171450">
              <a:spcBef>
                <a:spcPts val="600"/>
              </a:spcBef>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Identify clients to engage in conversation.</a:t>
            </a:r>
          </a:p>
          <a:p>
            <a:pPr marL="171450" lvl="0" indent="-171450">
              <a:spcBef>
                <a:spcPts val="600"/>
              </a:spcBef>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Discuss any questions you might have with your AimcoR Member Firm. </a:t>
            </a:r>
          </a:p>
          <a:p>
            <a:pPr marL="171450" lvl="0" indent="-171450">
              <a:spcBef>
                <a:spcPts val="600"/>
              </a:spcBef>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Prepare for your presentation.</a:t>
            </a:r>
          </a:p>
          <a:p>
            <a:endParaRPr lang="en-US" sz="1100" dirty="0">
              <a:solidFill>
                <a:schemeClr val="bg1"/>
              </a:solidFill>
              <a:latin typeface="Arial" panose="020B0604020202020204" pitchFamily="34" charset="0"/>
              <a:cs typeface="Arial" panose="020B0604020202020204" pitchFamily="34" charset="0"/>
            </a:endParaRPr>
          </a:p>
        </p:txBody>
      </p:sp>
      <p:sp>
        <p:nvSpPr>
          <p:cNvPr id="20" name="Rectangle 19"/>
          <p:cNvSpPr/>
          <p:nvPr/>
        </p:nvSpPr>
        <p:spPr>
          <a:xfrm>
            <a:off x="411080" y="6268934"/>
            <a:ext cx="6020221" cy="923330"/>
          </a:xfrm>
          <a:prstGeom prst="rect">
            <a:avLst/>
          </a:prstGeom>
        </p:spPr>
        <p:txBody>
          <a:bodyPr wrap="square">
            <a:spAutoFit/>
          </a:bodyPr>
          <a:lstStyle/>
          <a:p>
            <a:r>
              <a:rPr lang="en-US" dirty="0">
                <a:solidFill>
                  <a:srgbClr val="0070C0"/>
                </a:solidFill>
                <a:latin typeface="Arial" panose="020B0604020202020204" pitchFamily="34" charset="0"/>
                <a:cs typeface="Arial" panose="020B0604020202020204" pitchFamily="34" charset="0"/>
              </a:rPr>
              <a:t>For more information, or to discuss this concept in details please contact a member of the Borden Hamman Sales Team 800-492-9190, ext. 1 </a:t>
            </a:r>
          </a:p>
        </p:txBody>
      </p:sp>
      <p:sp>
        <p:nvSpPr>
          <p:cNvPr id="14" name="TextBox 13"/>
          <p:cNvSpPr txBox="1"/>
          <p:nvPr/>
        </p:nvSpPr>
        <p:spPr>
          <a:xfrm>
            <a:off x="2555240" y="8648022"/>
            <a:ext cx="4099560" cy="215444"/>
          </a:xfrm>
          <a:prstGeom prst="rect">
            <a:avLst/>
          </a:prstGeom>
          <a:noFill/>
        </p:spPr>
        <p:txBody>
          <a:bodyPr wrap="square" rtlCol="0">
            <a:spAutoFit/>
          </a:bodyPr>
          <a:lstStyle/>
          <a:p>
            <a:pPr algn="r"/>
            <a:r>
              <a:rPr lang="en-US" sz="800" dirty="0">
                <a:latin typeface="Arial" panose="020B0604020202020204" pitchFamily="34" charset="0"/>
                <a:cs typeface="Arial" panose="020B0604020202020204" pitchFamily="34" charset="0"/>
              </a:rPr>
              <a:t>For Financial Professional Use Only | Not Approved for Use with Consumers</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
        <p:nvSpPr>
          <p:cNvPr id="16" name="Rectangle 15"/>
          <p:cNvSpPr/>
          <p:nvPr/>
        </p:nvSpPr>
        <p:spPr>
          <a:xfrm>
            <a:off x="244393" y="8648022"/>
            <a:ext cx="2606040" cy="215444"/>
          </a:xfrm>
          <a:prstGeom prst="rect">
            <a:avLst/>
          </a:prstGeom>
        </p:spPr>
        <p:txBody>
          <a:bodyPr wrap="square">
            <a:spAutoFit/>
          </a:bodyPr>
          <a:lstStyle/>
          <a:p>
            <a:pPr marR="8480"/>
            <a:r>
              <a:rPr lang="en-US" sz="800" dirty="0">
                <a:solidFill>
                  <a:srgbClr val="000000"/>
                </a:solidFill>
                <a:latin typeface="Arial" panose="020B0604020202020204" pitchFamily="34" charset="0"/>
              </a:rPr>
              <a:t>Bordenhamman.com</a:t>
            </a:r>
            <a:endParaRPr lang="en-US" sz="1600" dirty="0"/>
          </a:p>
        </p:txBody>
      </p:sp>
    </p:spTree>
    <p:extLst>
      <p:ext uri="{BB962C8B-B14F-4D97-AF65-F5344CB8AC3E}">
        <p14:creationId xmlns:p14="http://schemas.microsoft.com/office/powerpoint/2010/main" val="16817783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566</TotalTime>
  <Words>1509</Words>
  <Application>Microsoft Office PowerPoint</Application>
  <PresentationFormat>Letter Paper (8.5x11 in)</PresentationFormat>
  <Paragraphs>87</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Century Gothic</vt:lpstr>
      <vt:lpstr>Tahoma</vt:lpstr>
      <vt:lpstr>Trebuchet MS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myexchhosting\mverbos</dc:creator>
  <cp:lastModifiedBy>Eric Owens</cp:lastModifiedBy>
  <cp:revision>31</cp:revision>
  <dcterms:created xsi:type="dcterms:W3CDTF">2016-05-17T18:58:38Z</dcterms:created>
  <dcterms:modified xsi:type="dcterms:W3CDTF">2016-12-08T14:50:20Z</dcterms:modified>
</cp:coreProperties>
</file>