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8" r:id="rId1"/>
  </p:sldMasterIdLst>
  <p:notesMasterIdLst>
    <p:notesMasterId r:id="rId3"/>
  </p:notesMasterIdLst>
  <p:sldIdLst>
    <p:sldId id="256" r:id="rId2"/>
  </p:sldIdLst>
  <p:sldSz cx="7772400" cy="10058400"/>
  <p:notesSz cx="6858000" cy="9144000"/>
  <p:defaultTextStyle>
    <a:defPPr>
      <a:defRPr lang="en-US"/>
    </a:defPPr>
    <a:lvl1pPr marL="0" algn="l" defTabSz="1018824" rtl="0" eaLnBrk="1" latinLnBrk="0" hangingPunct="1">
      <a:defRPr sz="2006" kern="1200">
        <a:solidFill>
          <a:schemeClr val="tx1"/>
        </a:solidFill>
        <a:latin typeface="+mn-lt"/>
        <a:ea typeface="+mn-ea"/>
        <a:cs typeface="+mn-cs"/>
      </a:defRPr>
    </a:lvl1pPr>
    <a:lvl2pPr marL="509412" algn="l" defTabSz="1018824" rtl="0" eaLnBrk="1" latinLnBrk="0" hangingPunct="1">
      <a:defRPr sz="2006" kern="1200">
        <a:solidFill>
          <a:schemeClr val="tx1"/>
        </a:solidFill>
        <a:latin typeface="+mn-lt"/>
        <a:ea typeface="+mn-ea"/>
        <a:cs typeface="+mn-cs"/>
      </a:defRPr>
    </a:lvl2pPr>
    <a:lvl3pPr marL="1018824" algn="l" defTabSz="1018824" rtl="0" eaLnBrk="1" latinLnBrk="0" hangingPunct="1">
      <a:defRPr sz="2006" kern="1200">
        <a:solidFill>
          <a:schemeClr val="tx1"/>
        </a:solidFill>
        <a:latin typeface="+mn-lt"/>
        <a:ea typeface="+mn-ea"/>
        <a:cs typeface="+mn-cs"/>
      </a:defRPr>
    </a:lvl3pPr>
    <a:lvl4pPr marL="1528237" algn="l" defTabSz="1018824" rtl="0" eaLnBrk="1" latinLnBrk="0" hangingPunct="1">
      <a:defRPr sz="2006" kern="1200">
        <a:solidFill>
          <a:schemeClr val="tx1"/>
        </a:solidFill>
        <a:latin typeface="+mn-lt"/>
        <a:ea typeface="+mn-ea"/>
        <a:cs typeface="+mn-cs"/>
      </a:defRPr>
    </a:lvl4pPr>
    <a:lvl5pPr marL="2037649" algn="l" defTabSz="1018824" rtl="0" eaLnBrk="1" latinLnBrk="0" hangingPunct="1">
      <a:defRPr sz="2006" kern="1200">
        <a:solidFill>
          <a:schemeClr val="tx1"/>
        </a:solidFill>
        <a:latin typeface="+mn-lt"/>
        <a:ea typeface="+mn-ea"/>
        <a:cs typeface="+mn-cs"/>
      </a:defRPr>
    </a:lvl5pPr>
    <a:lvl6pPr marL="2547061" algn="l" defTabSz="1018824" rtl="0" eaLnBrk="1" latinLnBrk="0" hangingPunct="1">
      <a:defRPr sz="2006" kern="1200">
        <a:solidFill>
          <a:schemeClr val="tx1"/>
        </a:solidFill>
        <a:latin typeface="+mn-lt"/>
        <a:ea typeface="+mn-ea"/>
        <a:cs typeface="+mn-cs"/>
      </a:defRPr>
    </a:lvl6pPr>
    <a:lvl7pPr marL="3056473" algn="l" defTabSz="1018824" rtl="0" eaLnBrk="1" latinLnBrk="0" hangingPunct="1">
      <a:defRPr sz="2006" kern="1200">
        <a:solidFill>
          <a:schemeClr val="tx1"/>
        </a:solidFill>
        <a:latin typeface="+mn-lt"/>
        <a:ea typeface="+mn-ea"/>
        <a:cs typeface="+mn-cs"/>
      </a:defRPr>
    </a:lvl7pPr>
    <a:lvl8pPr marL="3565886" algn="l" defTabSz="1018824" rtl="0" eaLnBrk="1" latinLnBrk="0" hangingPunct="1">
      <a:defRPr sz="2006" kern="1200">
        <a:solidFill>
          <a:schemeClr val="tx1"/>
        </a:solidFill>
        <a:latin typeface="+mn-lt"/>
        <a:ea typeface="+mn-ea"/>
        <a:cs typeface="+mn-cs"/>
      </a:defRPr>
    </a:lvl8pPr>
    <a:lvl9pPr marL="4075298" algn="l" defTabSz="1018824" rtl="0" eaLnBrk="1" latinLnBrk="0" hangingPunct="1">
      <a:defRPr sz="200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rimes, Mary N" initials="GMN"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871"/>
    <a:srgbClr val="12179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119"/>
    <p:restoredTop sz="94640"/>
  </p:normalViewPr>
  <p:slideViewPr>
    <p:cSldViewPr snapToGrid="0" snapToObjects="1" showGuides="1">
      <p:cViewPr varScale="1">
        <p:scale>
          <a:sx n="73" d="100"/>
          <a:sy n="73" d="100"/>
        </p:scale>
        <p:origin x="1638" y="78"/>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0CB196-EB68-E34A-A33A-82525787CFDC}" type="datetimeFigureOut">
              <a:rPr lang="en-US" smtClean="0"/>
              <a:t>6/17/2020</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68800C-6F72-6142-9F59-CF029A1ABFF5}" type="slidenum">
              <a:rPr lang="en-US" smtClean="0"/>
              <a:t>‹#›</a:t>
            </a:fld>
            <a:endParaRPr lang="en-US"/>
          </a:p>
        </p:txBody>
      </p:sp>
    </p:spTree>
    <p:extLst>
      <p:ext uri="{BB962C8B-B14F-4D97-AF65-F5344CB8AC3E}">
        <p14:creationId xmlns:p14="http://schemas.microsoft.com/office/powerpoint/2010/main" val="4141243852"/>
      </p:ext>
    </p:extLst>
  </p:cSld>
  <p:clrMap bg1="lt1" tx1="dk1" bg2="lt2" tx2="dk2" accent1="accent1" accent2="accent2" accent3="accent3" accent4="accent4" accent5="accent5" accent6="accent6" hlink="hlink" folHlink="folHlink"/>
  <p:notesStyle>
    <a:lvl1pPr marL="0" algn="l" defTabSz="1018824" rtl="0" eaLnBrk="1" latinLnBrk="0" hangingPunct="1">
      <a:defRPr sz="1337" kern="1200">
        <a:solidFill>
          <a:schemeClr val="tx1"/>
        </a:solidFill>
        <a:latin typeface="+mn-lt"/>
        <a:ea typeface="+mn-ea"/>
        <a:cs typeface="+mn-cs"/>
      </a:defRPr>
    </a:lvl1pPr>
    <a:lvl2pPr marL="509412" algn="l" defTabSz="1018824" rtl="0" eaLnBrk="1" latinLnBrk="0" hangingPunct="1">
      <a:defRPr sz="1337" kern="1200">
        <a:solidFill>
          <a:schemeClr val="tx1"/>
        </a:solidFill>
        <a:latin typeface="+mn-lt"/>
        <a:ea typeface="+mn-ea"/>
        <a:cs typeface="+mn-cs"/>
      </a:defRPr>
    </a:lvl2pPr>
    <a:lvl3pPr marL="1018824" algn="l" defTabSz="1018824" rtl="0" eaLnBrk="1" latinLnBrk="0" hangingPunct="1">
      <a:defRPr sz="1337" kern="1200">
        <a:solidFill>
          <a:schemeClr val="tx1"/>
        </a:solidFill>
        <a:latin typeface="+mn-lt"/>
        <a:ea typeface="+mn-ea"/>
        <a:cs typeface="+mn-cs"/>
      </a:defRPr>
    </a:lvl3pPr>
    <a:lvl4pPr marL="1528237" algn="l" defTabSz="1018824" rtl="0" eaLnBrk="1" latinLnBrk="0" hangingPunct="1">
      <a:defRPr sz="1337" kern="1200">
        <a:solidFill>
          <a:schemeClr val="tx1"/>
        </a:solidFill>
        <a:latin typeface="+mn-lt"/>
        <a:ea typeface="+mn-ea"/>
        <a:cs typeface="+mn-cs"/>
      </a:defRPr>
    </a:lvl4pPr>
    <a:lvl5pPr marL="2037649" algn="l" defTabSz="1018824" rtl="0" eaLnBrk="1" latinLnBrk="0" hangingPunct="1">
      <a:defRPr sz="1337" kern="1200">
        <a:solidFill>
          <a:schemeClr val="tx1"/>
        </a:solidFill>
        <a:latin typeface="+mn-lt"/>
        <a:ea typeface="+mn-ea"/>
        <a:cs typeface="+mn-cs"/>
      </a:defRPr>
    </a:lvl5pPr>
    <a:lvl6pPr marL="2547061" algn="l" defTabSz="1018824" rtl="0" eaLnBrk="1" latinLnBrk="0" hangingPunct="1">
      <a:defRPr sz="1337" kern="1200">
        <a:solidFill>
          <a:schemeClr val="tx1"/>
        </a:solidFill>
        <a:latin typeface="+mn-lt"/>
        <a:ea typeface="+mn-ea"/>
        <a:cs typeface="+mn-cs"/>
      </a:defRPr>
    </a:lvl6pPr>
    <a:lvl7pPr marL="3056473" algn="l" defTabSz="1018824" rtl="0" eaLnBrk="1" latinLnBrk="0" hangingPunct="1">
      <a:defRPr sz="1337" kern="1200">
        <a:solidFill>
          <a:schemeClr val="tx1"/>
        </a:solidFill>
        <a:latin typeface="+mn-lt"/>
        <a:ea typeface="+mn-ea"/>
        <a:cs typeface="+mn-cs"/>
      </a:defRPr>
    </a:lvl7pPr>
    <a:lvl8pPr marL="3565886" algn="l" defTabSz="1018824" rtl="0" eaLnBrk="1" latinLnBrk="0" hangingPunct="1">
      <a:defRPr sz="1337" kern="1200">
        <a:solidFill>
          <a:schemeClr val="tx1"/>
        </a:solidFill>
        <a:latin typeface="+mn-lt"/>
        <a:ea typeface="+mn-ea"/>
        <a:cs typeface="+mn-cs"/>
      </a:defRPr>
    </a:lvl8pPr>
    <a:lvl9pPr marL="4075298" algn="l" defTabSz="1018824" rtl="0" eaLnBrk="1" latinLnBrk="0" hangingPunct="1">
      <a:defRPr sz="1337"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5C1348E-8BAF-A04E-A0B2-E2398FD46333}"/>
              </a:ext>
            </a:extLst>
          </p:cNvPr>
          <p:cNvSpPr txBox="1"/>
          <p:nvPr userDrawn="1"/>
        </p:nvSpPr>
        <p:spPr>
          <a:xfrm>
            <a:off x="1379348" y="9190497"/>
            <a:ext cx="6059838" cy="584775"/>
          </a:xfrm>
          <a:prstGeom prst="rect">
            <a:avLst/>
          </a:prstGeom>
          <a:noFill/>
        </p:spPr>
        <p:txBody>
          <a:bodyPr wrap="square" rtlCol="0">
            <a:spAutoFit/>
          </a:bodyPr>
          <a:lstStyle/>
          <a:p>
            <a:r>
              <a:rPr lang="en-US" sz="800" dirty="0"/>
              <a:t>Policies issued by: American General Life Insurance Company (AGL), Houston, TX.  Issuing company AGL is responsible for financial obligations of insurance products and is a member of American International Group, Inc. (AIG). AGL does not solicit business in the state of New York. Products may not be available in all states and product features may vary by state. Guarantees are backed by the claims-paying ability of the issuing insurance company.  © 2020 AIG. All rights reserved.</a:t>
            </a:r>
          </a:p>
        </p:txBody>
      </p:sp>
    </p:spTree>
    <p:extLst>
      <p:ext uri="{BB962C8B-B14F-4D97-AF65-F5344CB8AC3E}">
        <p14:creationId xmlns:p14="http://schemas.microsoft.com/office/powerpoint/2010/main" val="275247810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7CD68A7-D4AF-C147-8449-762C4E5DBEEF}"/>
              </a:ext>
            </a:extLst>
          </p:cNvPr>
          <p:cNvPicPr>
            <a:picLocks noChangeAspect="1"/>
          </p:cNvPicPr>
          <p:nvPr userDrawn="1"/>
        </p:nvPicPr>
        <p:blipFill>
          <a:blip r:embed="rId3"/>
          <a:stretch>
            <a:fillRect/>
          </a:stretch>
        </p:blipFill>
        <p:spPr>
          <a:xfrm>
            <a:off x="457200" y="459720"/>
            <a:ext cx="6858000" cy="1285875"/>
          </a:xfrm>
          <a:prstGeom prst="rect">
            <a:avLst/>
          </a:prstGeom>
        </p:spPr>
      </p:pic>
      <p:pic>
        <p:nvPicPr>
          <p:cNvPr id="3" name="Picture 2">
            <a:extLst>
              <a:ext uri="{FF2B5EF4-FFF2-40B4-BE49-F238E27FC236}">
                <a16:creationId xmlns:a16="http://schemas.microsoft.com/office/drawing/2014/main" id="{C1CF43B7-FDAF-E445-8630-FAE69E46AF8E}"/>
              </a:ext>
            </a:extLst>
          </p:cNvPr>
          <p:cNvPicPr>
            <a:picLocks noChangeAspect="1"/>
          </p:cNvPicPr>
          <p:nvPr userDrawn="1"/>
        </p:nvPicPr>
        <p:blipFill>
          <a:blip r:embed="rId4"/>
          <a:stretch>
            <a:fillRect/>
          </a:stretch>
        </p:blipFill>
        <p:spPr>
          <a:xfrm>
            <a:off x="457200" y="9226296"/>
            <a:ext cx="777240" cy="394094"/>
          </a:xfrm>
          <a:prstGeom prst="rect">
            <a:avLst/>
          </a:prstGeom>
        </p:spPr>
      </p:pic>
      <p:sp>
        <p:nvSpPr>
          <p:cNvPr id="8" name="Rectangle 7">
            <a:extLst>
              <a:ext uri="{FF2B5EF4-FFF2-40B4-BE49-F238E27FC236}">
                <a16:creationId xmlns:a16="http://schemas.microsoft.com/office/drawing/2014/main" id="{B431FB6A-A858-1348-A512-B60FE1939142}"/>
              </a:ext>
            </a:extLst>
          </p:cNvPr>
          <p:cNvSpPr/>
          <p:nvPr userDrawn="1"/>
        </p:nvSpPr>
        <p:spPr>
          <a:xfrm>
            <a:off x="457200" y="1745595"/>
            <a:ext cx="6858000" cy="331178"/>
          </a:xfrm>
          <a:prstGeom prst="rect">
            <a:avLst/>
          </a:prstGeom>
          <a:solidFill>
            <a:srgbClr val="00187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006" dirty="0"/>
          </a:p>
        </p:txBody>
      </p:sp>
      <p:sp>
        <p:nvSpPr>
          <p:cNvPr id="9" name="Rectangle 8">
            <a:extLst>
              <a:ext uri="{FF2B5EF4-FFF2-40B4-BE49-F238E27FC236}">
                <a16:creationId xmlns:a16="http://schemas.microsoft.com/office/drawing/2014/main" id="{DE66B4AB-5F1A-584F-A40B-D531D28C2AEF}"/>
              </a:ext>
            </a:extLst>
          </p:cNvPr>
          <p:cNvSpPr/>
          <p:nvPr userDrawn="1"/>
        </p:nvSpPr>
        <p:spPr>
          <a:xfrm>
            <a:off x="457200" y="2076773"/>
            <a:ext cx="6858000" cy="681925"/>
          </a:xfrm>
          <a:prstGeom prst="rect">
            <a:avLst/>
          </a:prstGeom>
          <a:solidFill>
            <a:srgbClr val="001871">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006"/>
          </a:p>
        </p:txBody>
      </p:sp>
      <p:pic>
        <p:nvPicPr>
          <p:cNvPr id="10" name="Picture 9">
            <a:extLst>
              <a:ext uri="{FF2B5EF4-FFF2-40B4-BE49-F238E27FC236}">
                <a16:creationId xmlns:a16="http://schemas.microsoft.com/office/drawing/2014/main" id="{B841D6CF-5E03-3B4B-8338-A0C616416E6F}"/>
              </a:ext>
            </a:extLst>
          </p:cNvPr>
          <p:cNvPicPr>
            <a:picLocks noChangeAspect="1"/>
          </p:cNvPicPr>
          <p:nvPr userDrawn="1"/>
        </p:nvPicPr>
        <p:blipFill>
          <a:blip r:embed="rId5"/>
          <a:stretch>
            <a:fillRect/>
          </a:stretch>
        </p:blipFill>
        <p:spPr>
          <a:xfrm>
            <a:off x="914400" y="822960"/>
            <a:ext cx="3901440" cy="731520"/>
          </a:xfrm>
          <a:prstGeom prst="rect">
            <a:avLst/>
          </a:prstGeom>
          <a:effectLst>
            <a:outerShdw blurRad="38100" dist="25400" dir="2700000" algn="tl" rotWithShape="0">
              <a:prstClr val="black">
                <a:alpha val="80000"/>
              </a:prstClr>
            </a:outerShdw>
          </a:effectLst>
        </p:spPr>
      </p:pic>
    </p:spTree>
    <p:extLst>
      <p:ext uri="{BB962C8B-B14F-4D97-AF65-F5344CB8AC3E}">
        <p14:creationId xmlns:p14="http://schemas.microsoft.com/office/powerpoint/2010/main" val="2459089167"/>
      </p:ext>
    </p:extLst>
  </p:cSld>
  <p:clrMap bg1="lt1" tx1="dk1" bg2="lt2" tx2="dk2" accent1="accent1" accent2="accent2" accent3="accent3" accent4="accent4" accent5="accent5" accent6="accent6" hlink="hlink" folHlink="folHlink"/>
  <p:sldLayoutIdLst>
    <p:sldLayoutId id="2147483689" r:id="rId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196.aig.com/infosnack/the-current-average-life-expectancy-for-a-65-year-old-man-is-83-years-the-current-average-life-expectancy-for-a-65-year-old-woman-is-855-years/" TargetMode="External"/><Relationship Id="rId13"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6.png"/><Relationship Id="rId12" Type="http://schemas.openxmlformats.org/officeDocument/2006/relationships/hyperlink" Target="https://bit.ly/2zwDdHw" TargetMode="External"/><Relationship Id="rId2" Type="http://schemas.openxmlformats.org/officeDocument/2006/relationships/hyperlink" Target="https://www-196.aig.com/infosnack/49-percent-retire-earlier-than-expected-due-to-job-loss-health-issues-caring-for-an-aging-parent-or-other-issues/" TargetMode="External"/><Relationship Id="rId1" Type="http://schemas.openxmlformats.org/officeDocument/2006/relationships/slideLayout" Target="../slideLayouts/slideLayout1.xml"/><Relationship Id="rId6" Type="http://schemas.openxmlformats.org/officeDocument/2006/relationships/hyperlink" Target="https://www-196.aig.com/infosnack/77-percent-of-americans-fall-short-of-their-retirement-savings-target-by-age-67/" TargetMode="External"/><Relationship Id="rId11" Type="http://schemas.openxmlformats.org/officeDocument/2006/relationships/image" Target="../media/image8.png"/><Relationship Id="rId5" Type="http://schemas.openxmlformats.org/officeDocument/2006/relationships/image" Target="../media/image5.png"/><Relationship Id="rId10" Type="http://schemas.openxmlformats.org/officeDocument/2006/relationships/hyperlink" Target="https://www-196.aig.com/infosnack/a-60-year-old-with-an-annual-household-income-of-150-000-dollars-should-have-over-13-million-dollars-in-retirement-savings-to-maintain-their-lifestyle-in-retirement/" TargetMode="External"/><Relationship Id="rId4" Type="http://schemas.openxmlformats.org/officeDocument/2006/relationships/hyperlink" Target="https://www-196.aig.com/infosnack/80-percent-of-working-age-individuals-have-retirement-savings-of-less-than-one-year-of-income/" TargetMode="External"/><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27725913-F075-844A-B2C3-EB9357FDE5E4}"/>
              </a:ext>
            </a:extLst>
          </p:cNvPr>
          <p:cNvSpPr txBox="1"/>
          <p:nvPr/>
        </p:nvSpPr>
        <p:spPr>
          <a:xfrm>
            <a:off x="685800" y="1751941"/>
            <a:ext cx="6357938" cy="307777"/>
          </a:xfrm>
          <a:prstGeom prst="rect">
            <a:avLst/>
          </a:prstGeom>
          <a:noFill/>
        </p:spPr>
        <p:txBody>
          <a:bodyPr wrap="square" rtlCol="0">
            <a:spAutoFit/>
          </a:bodyPr>
          <a:lstStyle/>
          <a:p>
            <a:pPr algn="ctr"/>
            <a:r>
              <a:rPr lang="en-US" sz="1400" dirty="0">
                <a:solidFill>
                  <a:schemeClr val="bg1"/>
                </a:solidFill>
                <a:latin typeface="Arial" panose="020B0604020202020204" pitchFamily="34" charset="0"/>
                <a:cs typeface="Arial" panose="020B0604020202020204" pitchFamily="34" charset="0"/>
              </a:rPr>
              <a:t>RETIREMENT PROTECTION – THUMBNAIL IMAGES</a:t>
            </a:r>
          </a:p>
        </p:txBody>
      </p:sp>
      <p:sp>
        <p:nvSpPr>
          <p:cNvPr id="10" name="TextBox 9">
            <a:extLst>
              <a:ext uri="{FF2B5EF4-FFF2-40B4-BE49-F238E27FC236}">
                <a16:creationId xmlns:a16="http://schemas.microsoft.com/office/drawing/2014/main" id="{130E7138-6F41-2A44-8410-2EB216D09CDC}"/>
              </a:ext>
            </a:extLst>
          </p:cNvPr>
          <p:cNvSpPr txBox="1"/>
          <p:nvPr/>
        </p:nvSpPr>
        <p:spPr>
          <a:xfrm>
            <a:off x="457200" y="2131023"/>
            <a:ext cx="6858000" cy="553998"/>
          </a:xfrm>
          <a:prstGeom prst="rect">
            <a:avLst/>
          </a:prstGeom>
          <a:noFill/>
        </p:spPr>
        <p:txBody>
          <a:bodyPr wrap="square" rtlCol="0">
            <a:spAutoFit/>
          </a:bodyPr>
          <a:lstStyle/>
          <a:p>
            <a:pPr algn="ctr"/>
            <a:r>
              <a:rPr lang="en-US" sz="1000" i="1" dirty="0">
                <a:latin typeface="Arial" panose="020B0604020202020204" pitchFamily="34" charset="0"/>
                <a:cs typeface="Arial" panose="020B0604020202020204" pitchFamily="34" charset="0"/>
              </a:rPr>
              <a:t>Copy and paste suggested content for use in a variety of social media outlets.</a:t>
            </a:r>
            <a:endParaRPr lang="en-US" sz="1000" dirty="0">
              <a:latin typeface="Arial" panose="020B0604020202020204" pitchFamily="34" charset="0"/>
              <a:cs typeface="Arial" panose="020B0604020202020204" pitchFamily="34" charset="0"/>
            </a:endParaRPr>
          </a:p>
          <a:p>
            <a:pPr algn="ctr"/>
            <a:r>
              <a:rPr lang="en-US" sz="1000" i="1" dirty="0">
                <a:latin typeface="Arial" panose="020B0604020202020204" pitchFamily="34" charset="0"/>
                <a:cs typeface="Arial" panose="020B0604020202020204" pitchFamily="34" charset="0"/>
              </a:rPr>
              <a:t>Links are embedded and optimized in the content below.</a:t>
            </a:r>
            <a:endParaRPr lang="en-US" sz="1000" dirty="0">
              <a:latin typeface="Arial" panose="020B0604020202020204" pitchFamily="34" charset="0"/>
              <a:cs typeface="Arial" panose="020B0604020202020204" pitchFamily="34" charset="0"/>
            </a:endParaRPr>
          </a:p>
          <a:p>
            <a:pPr algn="ctr"/>
            <a:r>
              <a:rPr lang="en-US" sz="1000" i="1" dirty="0">
                <a:latin typeface="Arial" panose="020B0604020202020204" pitchFamily="34" charset="0"/>
                <a:cs typeface="Arial" panose="020B0604020202020204" pitchFamily="34" charset="0"/>
              </a:rPr>
              <a:t>Note: Check with your compliance department before sending any messages.</a:t>
            </a:r>
            <a:endParaRPr lang="en-US" sz="1000"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20AE68AE-0B3F-E644-9524-FE84A9A09363}"/>
              </a:ext>
            </a:extLst>
          </p:cNvPr>
          <p:cNvSpPr txBox="1"/>
          <p:nvPr/>
        </p:nvSpPr>
        <p:spPr>
          <a:xfrm>
            <a:off x="457200" y="3123183"/>
            <a:ext cx="6858000" cy="461665"/>
          </a:xfrm>
          <a:prstGeom prst="rect">
            <a:avLst/>
          </a:prstGeom>
          <a:noFill/>
        </p:spPr>
        <p:txBody>
          <a:bodyPr wrap="square" rtlCol="0">
            <a:spAutoFit/>
          </a:bodyPr>
          <a:lstStyle/>
          <a:p>
            <a:r>
              <a:rPr lang="en-US" sz="1200" b="1" dirty="0">
                <a:solidFill>
                  <a:schemeClr val="tx2"/>
                </a:solidFill>
                <a:latin typeface="Arial" panose="020B0604020202020204" pitchFamily="34" charset="0"/>
                <a:cs typeface="Arial" panose="020B0604020202020204" pitchFamily="34" charset="0"/>
              </a:rPr>
              <a:t>Thumbnail images:</a:t>
            </a:r>
            <a:br>
              <a:rPr lang="en-US" sz="1200" dirty="0">
                <a:solidFill>
                  <a:schemeClr val="tx2"/>
                </a:solidFill>
                <a:latin typeface="Arial" panose="020B0604020202020204" pitchFamily="34" charset="0"/>
                <a:cs typeface="Arial" panose="020B0604020202020204" pitchFamily="34" charset="0"/>
              </a:rPr>
            </a:br>
            <a:r>
              <a:rPr lang="en-US" sz="1200" dirty="0">
                <a:solidFill>
                  <a:schemeClr val="tx2"/>
                </a:solidFill>
                <a:latin typeface="Arial" panose="020B0604020202020204" pitchFamily="34" charset="0"/>
                <a:cs typeface="Arial" panose="020B0604020202020204" pitchFamily="34" charset="0"/>
              </a:rPr>
              <a:t>Right click to copy and then paste to accompany your post</a:t>
            </a:r>
            <a:r>
              <a:rPr lang="en-US" sz="1200" dirty="0">
                <a:solidFill>
                  <a:srgbClr val="121791"/>
                </a:solidFill>
                <a:latin typeface="Arial" panose="020B0604020202020204" pitchFamily="34" charset="0"/>
                <a:cs typeface="Arial" panose="020B0604020202020204" pitchFamily="34" charset="0"/>
              </a:rPr>
              <a:t>.</a:t>
            </a:r>
          </a:p>
        </p:txBody>
      </p:sp>
      <p:pic>
        <p:nvPicPr>
          <p:cNvPr id="21" name="Picture 20">
            <a:hlinkClick r:id="rId2"/>
            <a:extLst>
              <a:ext uri="{FF2B5EF4-FFF2-40B4-BE49-F238E27FC236}">
                <a16:creationId xmlns:a16="http://schemas.microsoft.com/office/drawing/2014/main" id="{ED538D59-0FD8-46A8-83F6-EFF5A16D8C9B}"/>
              </a:ext>
            </a:extLst>
          </p:cNvPr>
          <p:cNvPicPr>
            <a:picLocks noChangeAspect="1"/>
          </p:cNvPicPr>
          <p:nvPr/>
        </p:nvPicPr>
        <p:blipFill>
          <a:blip r:embed="rId3"/>
          <a:stretch>
            <a:fillRect/>
          </a:stretch>
        </p:blipFill>
        <p:spPr>
          <a:xfrm>
            <a:off x="3886199" y="5353653"/>
            <a:ext cx="3065665" cy="1476981"/>
          </a:xfrm>
          <a:prstGeom prst="rect">
            <a:avLst/>
          </a:prstGeom>
        </p:spPr>
      </p:pic>
      <p:pic>
        <p:nvPicPr>
          <p:cNvPr id="22" name="Picture 21">
            <a:hlinkClick r:id="rId4"/>
            <a:extLst>
              <a:ext uri="{FF2B5EF4-FFF2-40B4-BE49-F238E27FC236}">
                <a16:creationId xmlns:a16="http://schemas.microsoft.com/office/drawing/2014/main" id="{61432709-7751-44D6-A40E-8A8A444149C0}"/>
              </a:ext>
            </a:extLst>
          </p:cNvPr>
          <p:cNvPicPr>
            <a:picLocks noChangeAspect="1"/>
          </p:cNvPicPr>
          <p:nvPr/>
        </p:nvPicPr>
        <p:blipFill>
          <a:blip r:embed="rId5"/>
          <a:stretch>
            <a:fillRect/>
          </a:stretch>
        </p:blipFill>
        <p:spPr>
          <a:xfrm>
            <a:off x="457200" y="3763335"/>
            <a:ext cx="3321370" cy="1607318"/>
          </a:xfrm>
          <a:prstGeom prst="rect">
            <a:avLst/>
          </a:prstGeom>
        </p:spPr>
      </p:pic>
      <p:pic>
        <p:nvPicPr>
          <p:cNvPr id="23" name="Picture 22">
            <a:hlinkClick r:id="rId6"/>
            <a:extLst>
              <a:ext uri="{FF2B5EF4-FFF2-40B4-BE49-F238E27FC236}">
                <a16:creationId xmlns:a16="http://schemas.microsoft.com/office/drawing/2014/main" id="{CAD271FC-9175-404D-8C33-91F6A4EB9C84}"/>
              </a:ext>
            </a:extLst>
          </p:cNvPr>
          <p:cNvPicPr>
            <a:picLocks noChangeAspect="1"/>
          </p:cNvPicPr>
          <p:nvPr/>
        </p:nvPicPr>
        <p:blipFill>
          <a:blip r:embed="rId7"/>
          <a:stretch>
            <a:fillRect/>
          </a:stretch>
        </p:blipFill>
        <p:spPr>
          <a:xfrm>
            <a:off x="3886200" y="3834722"/>
            <a:ext cx="2838060" cy="1453781"/>
          </a:xfrm>
          <a:prstGeom prst="rect">
            <a:avLst/>
          </a:prstGeom>
        </p:spPr>
      </p:pic>
      <p:pic>
        <p:nvPicPr>
          <p:cNvPr id="24" name="Picture 23">
            <a:hlinkClick r:id="rId8"/>
            <a:extLst>
              <a:ext uri="{FF2B5EF4-FFF2-40B4-BE49-F238E27FC236}">
                <a16:creationId xmlns:a16="http://schemas.microsoft.com/office/drawing/2014/main" id="{64E54633-658B-4A00-B82B-8F66D6C9ED10}"/>
              </a:ext>
            </a:extLst>
          </p:cNvPr>
          <p:cNvPicPr>
            <a:picLocks noChangeAspect="1"/>
          </p:cNvPicPr>
          <p:nvPr/>
        </p:nvPicPr>
        <p:blipFill>
          <a:blip r:embed="rId9"/>
          <a:stretch>
            <a:fillRect/>
          </a:stretch>
        </p:blipFill>
        <p:spPr>
          <a:xfrm>
            <a:off x="457200" y="5418803"/>
            <a:ext cx="2971755" cy="1476981"/>
          </a:xfrm>
          <a:prstGeom prst="rect">
            <a:avLst/>
          </a:prstGeom>
        </p:spPr>
      </p:pic>
      <p:pic>
        <p:nvPicPr>
          <p:cNvPr id="25" name="Picture 24">
            <a:hlinkClick r:id="rId10"/>
            <a:extLst>
              <a:ext uri="{FF2B5EF4-FFF2-40B4-BE49-F238E27FC236}">
                <a16:creationId xmlns:a16="http://schemas.microsoft.com/office/drawing/2014/main" id="{74255817-32E9-488E-B051-D3E56909196C}"/>
              </a:ext>
            </a:extLst>
          </p:cNvPr>
          <p:cNvPicPr>
            <a:picLocks noChangeAspect="1"/>
          </p:cNvPicPr>
          <p:nvPr/>
        </p:nvPicPr>
        <p:blipFill>
          <a:blip r:embed="rId11"/>
          <a:stretch>
            <a:fillRect/>
          </a:stretch>
        </p:blipFill>
        <p:spPr>
          <a:xfrm>
            <a:off x="713955" y="7332578"/>
            <a:ext cx="2909368" cy="1476980"/>
          </a:xfrm>
          <a:prstGeom prst="rect">
            <a:avLst/>
          </a:prstGeom>
        </p:spPr>
      </p:pic>
      <p:pic>
        <p:nvPicPr>
          <p:cNvPr id="26" name="Picture 25">
            <a:hlinkClick r:id="rId12"/>
            <a:extLst>
              <a:ext uri="{FF2B5EF4-FFF2-40B4-BE49-F238E27FC236}">
                <a16:creationId xmlns:a16="http://schemas.microsoft.com/office/drawing/2014/main" id="{C7F3CECE-4A96-4900-BFB1-1B6DFB35C006}"/>
              </a:ext>
            </a:extLst>
          </p:cNvPr>
          <p:cNvPicPr>
            <a:picLocks noChangeAspect="1"/>
          </p:cNvPicPr>
          <p:nvPr/>
        </p:nvPicPr>
        <p:blipFill>
          <a:blip r:embed="rId13"/>
          <a:stretch>
            <a:fillRect/>
          </a:stretch>
        </p:blipFill>
        <p:spPr>
          <a:xfrm>
            <a:off x="3864769" y="7023163"/>
            <a:ext cx="3379543" cy="1706241"/>
          </a:xfrm>
          <a:prstGeom prst="rect">
            <a:avLst/>
          </a:prstGeom>
        </p:spPr>
      </p:pic>
    </p:spTree>
    <p:extLst>
      <p:ext uri="{BB962C8B-B14F-4D97-AF65-F5344CB8AC3E}">
        <p14:creationId xmlns:p14="http://schemas.microsoft.com/office/powerpoint/2010/main" val="4160287135"/>
      </p:ext>
    </p:extLst>
  </p:cSld>
  <p:clrMapOvr>
    <a:masterClrMapping/>
  </p:clrMapOvr>
</p:sld>
</file>

<file path=ppt/theme/theme1.xml><?xml version="1.0" encoding="utf-8"?>
<a:theme xmlns:a="http://schemas.openxmlformats.org/drawingml/2006/main" name="Recruiting - Social Media">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5416</TotalTime>
  <Words>45</Words>
  <Application>Microsoft Office PowerPoint</Application>
  <PresentationFormat>Custom</PresentationFormat>
  <Paragraphs>5</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Recruiting - Social Media</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Kolodzej, Karen S</dc:creator>
  <cp:lastModifiedBy>Ochab, Nicola (Nikki)</cp:lastModifiedBy>
  <cp:revision>55</cp:revision>
  <cp:lastPrinted>2019-09-09T19:53:35Z</cp:lastPrinted>
  <dcterms:created xsi:type="dcterms:W3CDTF">2019-09-09T15:36:38Z</dcterms:created>
  <dcterms:modified xsi:type="dcterms:W3CDTF">2020-06-17T22:34:29Z</dcterms:modified>
</cp:coreProperties>
</file>